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16" r:id="rId3"/>
    <p:sldId id="342" r:id="rId4"/>
    <p:sldId id="291" r:id="rId5"/>
    <p:sldId id="274" r:id="rId6"/>
    <p:sldId id="262" r:id="rId7"/>
    <p:sldId id="294" r:id="rId8"/>
    <p:sldId id="266" r:id="rId9"/>
    <p:sldId id="343" r:id="rId10"/>
    <p:sldId id="295" r:id="rId11"/>
    <p:sldId id="296" r:id="rId12"/>
    <p:sldId id="297" r:id="rId13"/>
    <p:sldId id="344" r:id="rId14"/>
    <p:sldId id="345" r:id="rId15"/>
    <p:sldId id="347" r:id="rId16"/>
    <p:sldId id="348" r:id="rId17"/>
    <p:sldId id="352" r:id="rId18"/>
    <p:sldId id="356" r:id="rId19"/>
    <p:sldId id="354" r:id="rId20"/>
    <p:sldId id="355" r:id="rId21"/>
    <p:sldId id="304" r:id="rId22"/>
    <p:sldId id="334" r:id="rId23"/>
    <p:sldId id="308" r:id="rId24"/>
    <p:sldId id="309" r:id="rId25"/>
    <p:sldId id="310" r:id="rId26"/>
    <p:sldId id="311" r:id="rId27"/>
    <p:sldId id="321" r:id="rId28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E7104"/>
    <a:srgbClr val="FA8282"/>
    <a:srgbClr val="FFCC00"/>
    <a:srgbClr val="E9F769"/>
    <a:srgbClr val="E2F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ederico\AppData\Roaming\Microsoft\Excel\Contenidos%20clasificador%20de%20personas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ederico\AppData\Roaming\Microsoft\Excel\Contenidos%20clasificador%20de%20personas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ederico\AppData\Roaming\Microsoft\Excel\Contenidos%20clasificador%20de%20personas%20(version%201)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ederico\AppData\Roaming\Microsoft\Excel\Contenidos%20clasificador%20de%20personas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089297770333215E-2"/>
          <c:y val="6.3043805305369488E-2"/>
          <c:w val="0.89306359122490664"/>
          <c:h val="0.78694930516237982"/>
        </c:manualLayout>
      </c:layout>
      <c:lineChart>
        <c:grouping val="standard"/>
        <c:varyColors val="0"/>
        <c:ser>
          <c:idx val="0"/>
          <c:order val="0"/>
          <c:spPr>
            <a:ln w="69850"/>
          </c:spPr>
          <c:marker>
            <c:symbol val="none"/>
          </c:marker>
          <c:cat>
            <c:numRef>
              <c:f>Hoja1!$A$8:$A$22</c:f>
              <c:numCache>
                <c:formatCode>General</c:formatCode>
                <c:ptCount val="15"/>
                <c:pt idx="0">
                  <c:v>1996</c:v>
                </c:pt>
                <c:pt idx="1">
                  <c:v>1998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</c:numCache>
            </c:numRef>
          </c:cat>
          <c:val>
            <c:numRef>
              <c:f>Hoja1!$B$8:$B$22</c:f>
              <c:numCache>
                <c:formatCode>General</c:formatCode>
                <c:ptCount val="15"/>
                <c:pt idx="0">
                  <c:v>0.6</c:v>
                </c:pt>
                <c:pt idx="1">
                  <c:v>0.65</c:v>
                </c:pt>
                <c:pt idx="2">
                  <c:v>0.65</c:v>
                </c:pt>
                <c:pt idx="3">
                  <c:v>0.73</c:v>
                </c:pt>
                <c:pt idx="4">
                  <c:v>0.65</c:v>
                </c:pt>
                <c:pt idx="5">
                  <c:v>0.7</c:v>
                </c:pt>
                <c:pt idx="6">
                  <c:v>0.75</c:v>
                </c:pt>
                <c:pt idx="7">
                  <c:v>0.73</c:v>
                </c:pt>
                <c:pt idx="8">
                  <c:v>0.87</c:v>
                </c:pt>
                <c:pt idx="9">
                  <c:v>0.9</c:v>
                </c:pt>
                <c:pt idx="10">
                  <c:v>0.92</c:v>
                </c:pt>
                <c:pt idx="11">
                  <c:v>1</c:v>
                </c:pt>
                <c:pt idx="12">
                  <c:v>1.06</c:v>
                </c:pt>
                <c:pt idx="13">
                  <c:v>1.06</c:v>
                </c:pt>
                <c:pt idx="14">
                  <c:v>1.08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32-4600-8504-AE05CC6646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7422848"/>
        <c:axId val="127424384"/>
      </c:lineChart>
      <c:catAx>
        <c:axId val="12742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7424384"/>
        <c:crosses val="autoZero"/>
        <c:auto val="1"/>
        <c:lblAlgn val="ctr"/>
        <c:lblOffset val="100"/>
        <c:noMultiLvlLbl val="0"/>
      </c:catAx>
      <c:valAx>
        <c:axId val="127424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422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8886388320611052E-2"/>
          <c:y val="5.0925925925925923E-2"/>
          <c:w val="0.9388928183533255"/>
          <c:h val="0.89814814814814814"/>
        </c:manualLayout>
      </c:layout>
      <c:lineChart>
        <c:grouping val="standard"/>
        <c:varyColors val="0"/>
        <c:ser>
          <c:idx val="0"/>
          <c:order val="0"/>
          <c:spPr>
            <a:ln w="63500"/>
          </c:spPr>
          <c:marker>
            <c:symbol val="none"/>
          </c:marker>
          <c:val>
            <c:numRef>
              <c:f>Hoja1!$C$8:$C$22</c:f>
              <c:numCache>
                <c:formatCode>#,##0</c:formatCode>
                <c:ptCount val="15"/>
                <c:pt idx="0">
                  <c:v>127514</c:v>
                </c:pt>
                <c:pt idx="1">
                  <c:v>132224</c:v>
                </c:pt>
                <c:pt idx="2">
                  <c:v>125750</c:v>
                </c:pt>
                <c:pt idx="3">
                  <c:v>120832</c:v>
                </c:pt>
                <c:pt idx="4">
                  <c:v>111650</c:v>
                </c:pt>
                <c:pt idx="5">
                  <c:v>112828</c:v>
                </c:pt>
                <c:pt idx="6">
                  <c:v>118367</c:v>
                </c:pt>
                <c:pt idx="7">
                  <c:v>126782</c:v>
                </c:pt>
                <c:pt idx="8">
                  <c:v>131756</c:v>
                </c:pt>
                <c:pt idx="9">
                  <c:v>140342</c:v>
                </c:pt>
                <c:pt idx="10">
                  <c:v>150223</c:v>
                </c:pt>
                <c:pt idx="11">
                  <c:v>155901</c:v>
                </c:pt>
                <c:pt idx="12">
                  <c:v>167145</c:v>
                </c:pt>
                <c:pt idx="13">
                  <c:v>174953</c:v>
                </c:pt>
                <c:pt idx="14">
                  <c:v>180037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41-4D3C-AA03-E97E1DF48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7452288"/>
        <c:axId val="127453824"/>
      </c:lineChart>
      <c:catAx>
        <c:axId val="127452288"/>
        <c:scaling>
          <c:orientation val="minMax"/>
        </c:scaling>
        <c:delete val="1"/>
        <c:axPos val="b"/>
        <c:majorTickMark val="out"/>
        <c:minorTickMark val="none"/>
        <c:tickLblPos val="nextTo"/>
        <c:crossAx val="127453824"/>
        <c:crosses val="autoZero"/>
        <c:auto val="1"/>
        <c:lblAlgn val="ctr"/>
        <c:lblOffset val="100"/>
        <c:noMultiLvlLbl val="0"/>
      </c:catAx>
      <c:valAx>
        <c:axId val="12745382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127452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val>
            <c:numRef>
              <c:f>Hoja2!$B$4:$B$29</c:f>
              <c:numCache>
                <c:formatCode>General</c:formatCode>
                <c:ptCount val="26"/>
                <c:pt idx="0">
                  <c:v>0.92</c:v>
                </c:pt>
                <c:pt idx="1">
                  <c:v>0.82</c:v>
                </c:pt>
                <c:pt idx="2">
                  <c:v>0.95</c:v>
                </c:pt>
                <c:pt idx="3">
                  <c:v>0.87</c:v>
                </c:pt>
                <c:pt idx="4">
                  <c:v>0.59</c:v>
                </c:pt>
                <c:pt idx="5">
                  <c:v>1.4</c:v>
                </c:pt>
                <c:pt idx="6">
                  <c:v>0.62</c:v>
                </c:pt>
                <c:pt idx="7">
                  <c:v>0.9</c:v>
                </c:pt>
                <c:pt idx="8">
                  <c:v>0.8</c:v>
                </c:pt>
                <c:pt idx="9">
                  <c:v>0.8</c:v>
                </c:pt>
                <c:pt idx="10">
                  <c:v>1.82</c:v>
                </c:pt>
                <c:pt idx="11">
                  <c:v>1.02</c:v>
                </c:pt>
                <c:pt idx="12">
                  <c:v>0.8</c:v>
                </c:pt>
                <c:pt idx="13">
                  <c:v>0.87</c:v>
                </c:pt>
                <c:pt idx="14">
                  <c:v>0.65</c:v>
                </c:pt>
                <c:pt idx="15">
                  <c:v>0.7</c:v>
                </c:pt>
                <c:pt idx="16">
                  <c:v>0.81</c:v>
                </c:pt>
                <c:pt idx="17">
                  <c:v>1</c:v>
                </c:pt>
                <c:pt idx="18">
                  <c:v>1.27</c:v>
                </c:pt>
                <c:pt idx="19">
                  <c:v>0.7</c:v>
                </c:pt>
                <c:pt idx="20">
                  <c:v>0.65</c:v>
                </c:pt>
                <c:pt idx="21">
                  <c:v>0.78</c:v>
                </c:pt>
                <c:pt idx="22">
                  <c:v>0.6</c:v>
                </c:pt>
                <c:pt idx="23">
                  <c:v>0.8</c:v>
                </c:pt>
                <c:pt idx="24">
                  <c:v>0.8</c:v>
                </c:pt>
                <c:pt idx="25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02-4555-B6E6-40A70FF54E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38528"/>
        <c:axId val="127240064"/>
      </c:lineChart>
      <c:catAx>
        <c:axId val="127238528"/>
        <c:scaling>
          <c:orientation val="minMax"/>
        </c:scaling>
        <c:delete val="1"/>
        <c:axPos val="b"/>
        <c:majorTickMark val="out"/>
        <c:minorTickMark val="none"/>
        <c:tickLblPos val="nextTo"/>
        <c:crossAx val="127240064"/>
        <c:crosses val="autoZero"/>
        <c:auto val="1"/>
        <c:lblAlgn val="ctr"/>
        <c:lblOffset val="100"/>
        <c:noMultiLvlLbl val="0"/>
      </c:catAx>
      <c:valAx>
        <c:axId val="127240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723852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val>
            <c:numRef>
              <c:f>Hoja2!$F$4:$F$29</c:f>
              <c:numCache>
                <c:formatCode>0.0</c:formatCode>
                <c:ptCount val="26"/>
                <c:pt idx="0">
                  <c:v>182.19894840812734</c:v>
                </c:pt>
                <c:pt idx="1">
                  <c:v>182.19894840812734</c:v>
                </c:pt>
                <c:pt idx="2">
                  <c:v>177.86351442171662</c:v>
                </c:pt>
                <c:pt idx="3">
                  <c:v>196.95124075425784</c:v>
                </c:pt>
                <c:pt idx="4">
                  <c:v>196.95124075425784</c:v>
                </c:pt>
                <c:pt idx="5">
                  <c:v>367.15198747445328</c:v>
                </c:pt>
                <c:pt idx="6">
                  <c:v>221.27359151580777</c:v>
                </c:pt>
                <c:pt idx="7">
                  <c:v>290.15790805633935</c:v>
                </c:pt>
                <c:pt idx="8">
                  <c:v>260.59005216708351</c:v>
                </c:pt>
                <c:pt idx="9">
                  <c:v>255.9565528974147</c:v>
                </c:pt>
                <c:pt idx="10">
                  <c:v>366.00943740931058</c:v>
                </c:pt>
                <c:pt idx="11">
                  <c:v>366.00943740931058</c:v>
                </c:pt>
                <c:pt idx="12">
                  <c:v>366.00943740931058</c:v>
                </c:pt>
                <c:pt idx="13">
                  <c:v>192.64691595364457</c:v>
                </c:pt>
                <c:pt idx="14">
                  <c:v>250.90947024914436</c:v>
                </c:pt>
                <c:pt idx="15">
                  <c:v>250.90947024914436</c:v>
                </c:pt>
                <c:pt idx="16">
                  <c:v>207.45837133552737</c:v>
                </c:pt>
                <c:pt idx="17">
                  <c:v>261.20210093793554</c:v>
                </c:pt>
                <c:pt idx="18">
                  <c:v>261.20210093793554</c:v>
                </c:pt>
                <c:pt idx="19">
                  <c:v>271.91124472622681</c:v>
                </c:pt>
                <c:pt idx="20">
                  <c:v>271.91124472622681</c:v>
                </c:pt>
                <c:pt idx="21">
                  <c:v>199.95350039051399</c:v>
                </c:pt>
                <c:pt idx="22">
                  <c:v>199.95350039051399</c:v>
                </c:pt>
                <c:pt idx="23">
                  <c:v>450.04989486027773</c:v>
                </c:pt>
                <c:pt idx="24">
                  <c:v>450.04989486027773</c:v>
                </c:pt>
                <c:pt idx="25">
                  <c:v>237.65343150113054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A8D-4CB4-8864-FD078D61F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259776"/>
        <c:axId val="127261312"/>
      </c:lineChart>
      <c:catAx>
        <c:axId val="127259776"/>
        <c:scaling>
          <c:orientation val="minMax"/>
        </c:scaling>
        <c:delete val="1"/>
        <c:axPos val="b"/>
        <c:majorTickMark val="out"/>
        <c:minorTickMark val="none"/>
        <c:tickLblPos val="nextTo"/>
        <c:crossAx val="127261312"/>
        <c:crosses val="autoZero"/>
        <c:auto val="1"/>
        <c:lblAlgn val="ctr"/>
        <c:lblOffset val="100"/>
        <c:noMultiLvlLbl val="0"/>
      </c:catAx>
      <c:valAx>
        <c:axId val="12726131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7259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8E0B-E5B4-4E09-BEED-8CBD62EDB490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2AFB5-1AF5-4855-B886-9E7BC8AD4D93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74528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s-UY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s-UY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54579f22bb_2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54579f22bb_2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5332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g5877864f86_0_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4" name="Google Shape;904;g5877864f86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5877864f86_0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2" name="Google Shape;912;g5877864f86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51a45b5d2b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7" name="Google Shape;927;g51a45b5d2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g51a45b5d2b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1" name="Google Shape;941;g51a45b5d2b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Shape 5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-ES"/>
              <a:t>Animada</a:t>
            </a:r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9899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g545216c9d9_2_38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75" name="Google Shape;775;g545216c9d9_2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g545216c9d9_7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6" name="Google Shape;786;g545216c9d9_7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545216c9d9_7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5" name="Google Shape;795;g545216c9d9_7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54579f22bb_2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54579f22bb_2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8F0D5D-43AC-4E12-8D73-A117E9198F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567D65E-F308-46EC-B747-0D33B090B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C41446-24EA-470B-8DA7-F17C4F490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7A8B68-DF77-401A-ACA2-BE720DC3A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E42068-3102-44C9-A23F-2C8D57964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90166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F9ADA3-51F5-455F-B33C-60D3F1E39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7DE7977-62CC-4EA2-95E8-572AA2314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B23EE4-2A5C-4E4D-BCD4-4E006C95B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8910CC-7060-487B-B6FB-A67E38BF6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EF7D27-F9F7-441C-8E57-45737BA8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2716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CE69DBE-D7D5-4405-B7D4-07E736C465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C11E1E8-3EBE-45E5-94EF-C0F36D44F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5116A6-F726-4249-B8D0-4EF393624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CBFF81-ED37-40A4-9335-5F2996B00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7F407A-0C68-4E6E-9D18-56E57F461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50024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bg>
      <p:bgPr>
        <a:solidFill>
          <a:srgbClr val="007275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101612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fld id="{00000000-1234-1234-1234-123412341234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06108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Image background">
    <p:bg>
      <p:bgPr>
        <a:solidFill>
          <a:srgbClr val="28A86C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101612" y="6333135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fld id="{00000000-1234-1234-1234-123412341234}" type="slidenum">
              <a:rPr lang="es-UY" smtClean="0"/>
              <a:pPr/>
              <a:t>‹Nº›</a:t>
            </a:fld>
            <a:endParaRPr lang="es-UY"/>
          </a:p>
        </p:txBody>
      </p:sp>
      <p:sp>
        <p:nvSpPr>
          <p:cNvPr id="106" name="Shape 106"/>
          <p:cNvSpPr/>
          <p:nvPr/>
        </p:nvSpPr>
        <p:spPr>
          <a:xfrm rot="3560627">
            <a:off x="11283240" y="6152205"/>
            <a:ext cx="794451" cy="482203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80BD6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Shape 107"/>
          <p:cNvSpPr/>
          <p:nvPr/>
        </p:nvSpPr>
        <p:spPr>
          <a:xfrm rot="1619552">
            <a:off x="11001168" y="6028060"/>
            <a:ext cx="309499" cy="462237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D0E7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8" name="Shape 108"/>
          <p:cNvSpPr/>
          <p:nvPr/>
        </p:nvSpPr>
        <p:spPr>
          <a:xfrm rot="-5564790">
            <a:off x="1542405" y="282001"/>
            <a:ext cx="896047" cy="715769"/>
          </a:xfrm>
          <a:custGeom>
            <a:avLst/>
            <a:gdLst/>
            <a:ahLst/>
            <a:cxnLst/>
            <a:rect l="0" t="0" r="0" b="0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D0E7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9" name="Shape 109"/>
          <p:cNvSpPr/>
          <p:nvPr/>
        </p:nvSpPr>
        <p:spPr>
          <a:xfrm rot="8585060">
            <a:off x="321473" y="352438"/>
            <a:ext cx="1300879" cy="2129580"/>
          </a:xfrm>
          <a:custGeom>
            <a:avLst/>
            <a:gdLst/>
            <a:ahLst/>
            <a:cxnLst/>
            <a:rect l="0" t="0" r="0" b="0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00727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87520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1_Título y objeto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5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Economica"/>
              <a:buNone/>
              <a:defRPr sz="24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575719" algn="l" rtl="0">
              <a:lnSpc>
                <a:spcPct val="115000"/>
              </a:lnSpc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42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marR="0" lvl="1" indent="-541853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754" marR="0" lvl="2" indent="-507987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438339" marR="0" lvl="3" indent="-474121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047924" marR="0" lvl="4" indent="-474121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3657509" marR="0" lvl="5" indent="-474121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74121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74121" algn="l" rtl="0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74121" algn="l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09600" y="6356349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4165600" y="6356349"/>
            <a:ext cx="3860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737600" y="6356349"/>
            <a:ext cx="284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"/>
              <a:buFont typeface="Calibri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UY" smtClean="0"/>
              <a:pPr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5480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Blank">
  <p:cSld name="4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>
            <a:spLocks noGrp="1"/>
          </p:cNvSpPr>
          <p:nvPr>
            <p:ph type="pic" idx="2"/>
          </p:nvPr>
        </p:nvSpPr>
        <p:spPr>
          <a:xfrm>
            <a:off x="903199" y="4171949"/>
            <a:ext cx="10472373" cy="169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69291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DB12D1-3E86-4C1A-B541-EAAB5582E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093147-233C-4D29-BE94-D6B49CAB1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7F7A91-9E19-4341-ACCD-59E713837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EC601D-3B9A-4ED9-B8E5-7A0F139BA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6B8C85-BDE6-41D0-8F3F-10FC96378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9249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7F71E6-BFDD-4A83-9682-93E9922B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16B466-3E2A-49F1-9D53-32507D61C2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FD4C4D-7E81-4993-A617-1CB448B67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658912-D2FA-4FF4-A9F3-A8E4845A6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95ACAC-139A-4F8D-BAC8-7D7F2622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9120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39D5FE-7535-4459-96A8-1D3FAFE8A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84EF343-52C3-43C6-BD83-792C9A4C1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1F51A24-0FAA-455F-9A02-36D73E337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073135D-6221-47ED-BC7B-F584B0A3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D6ACA7-484A-4D14-A419-C22130D9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2E95A3-5B03-4D74-BB9C-BD52BA08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408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97C03-35EE-4CF1-BCE3-FD60F63A9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C2A4BA-2F44-46FC-BC09-D8EBFCD61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C7C3BF3-64C3-4484-9D09-032FA52C1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9091CB3-F956-4C27-99C4-834929F13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8EF35DC-1611-44DC-85A7-E0F414B49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5F0AE71-99E5-4C7E-B654-FAD0B7A23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43C6E55-C4A8-4FA8-89AB-AFA8A84ED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BAF85C3-D7D7-4C34-AAE9-51635F3E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410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411A84-7A43-4344-A4B1-ED28ADAFE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E1C21E-405C-4B29-80E6-DE61CA1A7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AB589FD-FDB3-4424-BE0F-CC0416015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F795F46-1147-4033-B5DA-9B871441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9266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CC6292B-24B6-4DF5-BDB8-3233C99AB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38DC4A1-3322-416D-A51D-F5824C5E4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2D6112-F62F-45E2-B4C4-27FB2E4FB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8462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4E8528-F21F-4635-8050-3BA33B079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C16F78-FEA0-4841-8BE4-50E86CAA3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B051460-1A9A-4708-8F60-A0F86E0FD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C76759-B4A6-4ED9-8CA5-118FC0508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7647C12-AE9A-4BFB-B698-41DE6AFBE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DE33B-8E27-48C7-82EC-B10E02054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914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D3DB32-5826-4AD5-9448-AC5DA1484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E42C1F0-0F85-4A21-85DA-7F1615A19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2922A6-B069-4D09-8DAF-95D52C4501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916058-2976-4595-B8DB-F04E6D87E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14CBFE-5C7F-4927-AAAC-091165A1B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3B39296-4A3E-4D2B-9511-B3D7A40EA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0834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F9EB9A7-1B5D-4F88-9376-AE686E661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54851E-1D9B-4C01-8615-5EF2BF0E7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B142E5E-C8EC-481F-9509-0EE9B2255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3AD13-C6FF-4D66-BEE5-E9379CCBB754}" type="datetimeFigureOut">
              <a:rPr lang="es-UY" smtClean="0"/>
              <a:t>31/5/2019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ACD422-76A0-4ED2-8EF5-B8C97C8C43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E43104-F00D-430F-9F0D-B73F051D37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F70E3-5E39-4D27-A758-B5EFFCAA9575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5871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fbaraibar@cempre.org.u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 descr="Foto-Cempre-Taller.png"/>
          <p:cNvPicPr preferRelativeResize="0"/>
          <p:nvPr/>
        </p:nvPicPr>
        <p:blipFill rotWithShape="1">
          <a:blip r:embed="rId3">
            <a:alphaModFix/>
          </a:blip>
          <a:srcRect l="6805" r="14879"/>
          <a:stretch/>
        </p:blipFill>
        <p:spPr>
          <a:xfrm>
            <a:off x="-88400" y="0"/>
            <a:ext cx="601089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06278" y="134015"/>
            <a:ext cx="2354117" cy="281497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Shape 115"/>
          <p:cNvSpPr txBox="1"/>
          <p:nvPr/>
        </p:nvSpPr>
        <p:spPr>
          <a:xfrm>
            <a:off x="2191300" y="5397133"/>
            <a:ext cx="7162400" cy="11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4904533" y="5550259"/>
            <a:ext cx="7162400" cy="9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2400"/>
            </a:pPr>
            <a:r>
              <a:rPr lang="es-UY" sz="3200" b="1" dirty="0">
                <a:solidFill>
                  <a:srgbClr val="F3F3F3"/>
                </a:solidFill>
                <a:latin typeface="Raleway"/>
                <a:ea typeface="Raleway"/>
                <a:cs typeface="Raleway"/>
                <a:sym typeface="Raleway"/>
              </a:rPr>
              <a:t>2019</a:t>
            </a:r>
            <a:endParaRPr sz="3200" b="1" dirty="0">
              <a:solidFill>
                <a:srgbClr val="F3F3F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r">
              <a:buClr>
                <a:srgbClr val="000000"/>
              </a:buClr>
              <a:buSzPts val="1800"/>
            </a:pPr>
            <a:r>
              <a:rPr lang="es-UY" sz="2400" dirty="0">
                <a:solidFill>
                  <a:srgbClr val="F3F3F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Compromiso Empresarial para el Reciclaje</a:t>
            </a:r>
            <a:endParaRPr sz="2400" dirty="0">
              <a:solidFill>
                <a:srgbClr val="F3F3F3"/>
              </a:solidFill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5585867" y="3192648"/>
            <a:ext cx="6535200" cy="9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ts val="2400"/>
            </a:pPr>
            <a:r>
              <a:rPr lang="es-UY" sz="2667" dirty="0">
                <a:solidFill>
                  <a:srgbClr val="F3F3F3"/>
                </a:solidFill>
                <a:latin typeface="Raleway"/>
                <a:ea typeface="Raleway"/>
                <a:cs typeface="Raleway"/>
                <a:sym typeface="Raleway"/>
              </a:rPr>
              <a:t>Gestión de residuos a nivel </a:t>
            </a:r>
          </a:p>
          <a:p>
            <a:pPr algn="r">
              <a:buClr>
                <a:srgbClr val="000000"/>
              </a:buClr>
              <a:buSzPts val="2400"/>
            </a:pPr>
            <a:r>
              <a:rPr lang="es-UY" sz="2667" dirty="0">
                <a:solidFill>
                  <a:srgbClr val="F3F3F3"/>
                </a:solidFill>
                <a:latin typeface="Raleway"/>
                <a:ea typeface="Raleway"/>
                <a:cs typeface="Raleway"/>
                <a:sym typeface="Raleway"/>
              </a:rPr>
              <a:t>país en un parpadeo</a:t>
            </a:r>
          </a:p>
          <a:p>
            <a:pPr algn="r">
              <a:buClr>
                <a:srgbClr val="000000"/>
              </a:buClr>
              <a:buSzPts val="2400"/>
            </a:pPr>
            <a:endParaRPr lang="es-UY" sz="2667" dirty="0">
              <a:solidFill>
                <a:srgbClr val="F3F3F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r">
              <a:buClr>
                <a:srgbClr val="000000"/>
              </a:buClr>
              <a:buSzPts val="2400"/>
            </a:pPr>
            <a:r>
              <a:rPr lang="es-UY" sz="2667" dirty="0">
                <a:solidFill>
                  <a:srgbClr val="F3F3F3"/>
                </a:solidFill>
                <a:latin typeface="Raleway"/>
                <a:ea typeface="Raleway"/>
                <a:cs typeface="Raleway"/>
                <a:sym typeface="Raleway"/>
              </a:rPr>
              <a:t>Parlamento del Mercosur</a:t>
            </a:r>
          </a:p>
          <a:p>
            <a:pPr algn="r">
              <a:buClr>
                <a:srgbClr val="000000"/>
              </a:buClr>
              <a:buSzPts val="2400"/>
            </a:pPr>
            <a:endParaRPr lang="es-UY" sz="2667" dirty="0">
              <a:solidFill>
                <a:srgbClr val="F3F3F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r">
              <a:buClr>
                <a:srgbClr val="000000"/>
              </a:buClr>
              <a:buSzPts val="2400"/>
            </a:pPr>
            <a:endParaRPr lang="es-UY" sz="2667" dirty="0">
              <a:solidFill>
                <a:srgbClr val="F3F3F3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algn="r">
              <a:buClr>
                <a:srgbClr val="000000"/>
              </a:buClr>
              <a:buSzPts val="2400"/>
            </a:pPr>
            <a:endParaRPr sz="2667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p99"/>
          <p:cNvSpPr/>
          <p:nvPr/>
        </p:nvSpPr>
        <p:spPr>
          <a:xfrm>
            <a:off x="7515100" y="0"/>
            <a:ext cx="4676800" cy="6524400"/>
          </a:xfrm>
          <a:prstGeom prst="rect">
            <a:avLst/>
          </a:prstGeom>
          <a:solidFill>
            <a:srgbClr val="343434">
              <a:alpha val="31540"/>
            </a:srgbClr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78" name="Google Shape;778;p99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9" name="Google Shape;779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5134" y="1"/>
            <a:ext cx="4676865" cy="652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0" name="Google Shape;780;p99"/>
          <p:cNvPicPr preferRelativeResize="0"/>
          <p:nvPr/>
        </p:nvPicPr>
        <p:blipFill rotWithShape="1">
          <a:blip r:embed="rId4">
            <a:alphaModFix/>
          </a:blip>
          <a:srcRect l="1854" t="4242" r="1058" b="2508"/>
          <a:stretch/>
        </p:blipFill>
        <p:spPr>
          <a:xfrm>
            <a:off x="1201667" y="2829500"/>
            <a:ext cx="5263733" cy="3417800"/>
          </a:xfrm>
          <a:prstGeom prst="rect">
            <a:avLst/>
          </a:prstGeom>
          <a:noFill/>
          <a:ln w="38100" cap="flat" cmpd="sng">
            <a:solidFill>
              <a:srgbClr val="32A47C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81" name="Google Shape;781;p99"/>
          <p:cNvSpPr txBox="1"/>
          <p:nvPr/>
        </p:nvSpPr>
        <p:spPr>
          <a:xfrm>
            <a:off x="1015233" y="386900"/>
            <a:ext cx="5206400" cy="27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Residuos plásticos recuperados según tipo y origen </a:t>
            </a:r>
            <a:r>
              <a:rPr lang="es" sz="2400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(CTplas - 2018)</a:t>
            </a: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.</a:t>
            </a:r>
            <a:endParaRPr sz="3200" b="1">
              <a:solidFill>
                <a:srgbClr val="343434"/>
              </a:solidFill>
              <a:highlight>
                <a:srgbClr val="000000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82" name="Google Shape;782;p99"/>
          <p:cNvSpPr/>
          <p:nvPr/>
        </p:nvSpPr>
        <p:spPr>
          <a:xfrm>
            <a:off x="11158756" y="5352957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4343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Google Shape;783;p99"/>
          <p:cNvSpPr/>
          <p:nvPr/>
        </p:nvSpPr>
        <p:spPr>
          <a:xfrm>
            <a:off x="-2898344" y="-2323776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100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9" name="Google Shape;789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0833" y="1881233"/>
            <a:ext cx="8015467" cy="4540800"/>
          </a:xfrm>
          <a:prstGeom prst="rect">
            <a:avLst/>
          </a:prstGeom>
          <a:noFill/>
          <a:ln w="38100" cap="flat" cmpd="sng">
            <a:solidFill>
              <a:srgbClr val="0AA39E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90" name="Google Shape;790;p100"/>
          <p:cNvSpPr/>
          <p:nvPr/>
        </p:nvSpPr>
        <p:spPr>
          <a:xfrm>
            <a:off x="-2743811" y="3828224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Google Shape;791;p100"/>
          <p:cNvSpPr txBox="1"/>
          <p:nvPr/>
        </p:nvSpPr>
        <p:spPr>
          <a:xfrm>
            <a:off x="-172900" y="300667"/>
            <a:ext cx="10518400" cy="27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Residuos plásticos recuperados según tipo </a:t>
            </a:r>
            <a:endParaRPr sz="3733">
              <a:solidFill>
                <a:srgbClr val="343434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algn="r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y origen </a:t>
            </a:r>
            <a:r>
              <a:rPr lang="es" sz="3200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(CTplas - 2018)</a:t>
            </a: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.</a:t>
            </a:r>
            <a:endParaRPr sz="3200" b="1">
              <a:solidFill>
                <a:srgbClr val="343434"/>
              </a:solidFill>
              <a:highlight>
                <a:srgbClr val="000000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92" name="Google Shape;792;p100"/>
          <p:cNvSpPr/>
          <p:nvPr/>
        </p:nvSpPr>
        <p:spPr>
          <a:xfrm>
            <a:off x="10645589" y="-2810543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4343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101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8" name="Google Shape;798;p101"/>
          <p:cNvSpPr/>
          <p:nvPr/>
        </p:nvSpPr>
        <p:spPr>
          <a:xfrm>
            <a:off x="-2431777" y="5294657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4343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9" name="Google Shape;799;p101"/>
          <p:cNvSpPr/>
          <p:nvPr/>
        </p:nvSpPr>
        <p:spPr>
          <a:xfrm>
            <a:off x="10645589" y="-2810543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0" name="Google Shape;800;p101"/>
          <p:cNvSpPr txBox="1"/>
          <p:nvPr/>
        </p:nvSpPr>
        <p:spPr>
          <a:xfrm>
            <a:off x="974567" y="717633"/>
            <a:ext cx="7695600" cy="15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s" sz="3733">
                <a:solidFill>
                  <a:srgbClr val="343434"/>
                </a:solidFill>
                <a:latin typeface="Lato Black"/>
                <a:ea typeface="Lato Black"/>
                <a:cs typeface="Lato Black"/>
                <a:sym typeface="Lato Black"/>
              </a:rPr>
              <a:t>Residuos plásticos recuperados según tipo y Fuente T (CTplas).</a:t>
            </a:r>
            <a:endParaRPr sz="3733">
              <a:solidFill>
                <a:srgbClr val="343434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algn="ctr">
              <a:lnSpc>
                <a:spcPct val="115000"/>
              </a:lnSpc>
              <a:buClr>
                <a:schemeClr val="dk1"/>
              </a:buClr>
              <a:buSzPts val="1100"/>
            </a:pPr>
            <a:endParaRPr sz="3733">
              <a:solidFill>
                <a:srgbClr val="343434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2400"/>
            </a:pPr>
            <a:endParaRPr sz="3200" b="1">
              <a:highlight>
                <a:srgbClr val="000000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01" name="Google Shape;801;p101"/>
          <p:cNvPicPr preferRelativeResize="0"/>
          <p:nvPr/>
        </p:nvPicPr>
        <p:blipFill rotWithShape="1">
          <a:blip r:embed="rId3">
            <a:alphaModFix/>
          </a:blip>
          <a:srcRect r="999" b="6585"/>
          <a:stretch/>
        </p:blipFill>
        <p:spPr>
          <a:xfrm>
            <a:off x="1065167" y="2563367"/>
            <a:ext cx="9711699" cy="2375117"/>
          </a:xfrm>
          <a:prstGeom prst="rect">
            <a:avLst/>
          </a:prstGeom>
          <a:noFill/>
          <a:ln w="38100" cap="flat" cmpd="sng">
            <a:solidFill>
              <a:srgbClr val="32A47C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02" name="Google Shape;802;p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74506">
            <a:off x="-1328767" y="3704419"/>
            <a:ext cx="3710493" cy="5187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98"/>
          <p:cNvSpPr/>
          <p:nvPr/>
        </p:nvSpPr>
        <p:spPr>
          <a:xfrm>
            <a:off x="4674633" y="4233"/>
            <a:ext cx="7517200" cy="6524400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69" name="Google Shape;769;p98"/>
          <p:cNvSpPr txBox="1"/>
          <p:nvPr/>
        </p:nvSpPr>
        <p:spPr>
          <a:xfrm>
            <a:off x="4661467" y="4233"/>
            <a:ext cx="6740800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6667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Plan de Gestión</a:t>
            </a:r>
            <a:endParaRPr sz="6667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s" sz="6667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de Envases</a:t>
            </a:r>
            <a:endParaRPr sz="6667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0" name="Google Shape;770;p98"/>
          <p:cNvSpPr/>
          <p:nvPr/>
        </p:nvSpPr>
        <p:spPr>
          <a:xfrm>
            <a:off x="11453089" y="-1033109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2" name="Google Shape;772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4234"/>
            <a:ext cx="4676871" cy="6524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68;p98">
            <a:extLst>
              <a:ext uri="{FF2B5EF4-FFF2-40B4-BE49-F238E27FC236}">
                <a16:creationId xmlns:a16="http://schemas.microsoft.com/office/drawing/2014/main" id="{62C23DF7-FD37-4D77-BC88-F1FB237239CC}"/>
              </a:ext>
            </a:extLst>
          </p:cNvPr>
          <p:cNvSpPr/>
          <p:nvPr/>
        </p:nvSpPr>
        <p:spPr>
          <a:xfrm>
            <a:off x="0" y="0"/>
            <a:ext cx="12192000" cy="2518117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AF5E80D-298F-432E-8358-F09CF29B9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03" y="3035105"/>
            <a:ext cx="6972510" cy="2828661"/>
          </a:xfrm>
          <a:prstGeom prst="rect">
            <a:avLst/>
          </a:prstGeom>
        </p:spPr>
      </p:pic>
      <p:sp>
        <p:nvSpPr>
          <p:cNvPr id="3" name="Google Shape;769;p98">
            <a:extLst>
              <a:ext uri="{FF2B5EF4-FFF2-40B4-BE49-F238E27FC236}">
                <a16:creationId xmlns:a16="http://schemas.microsoft.com/office/drawing/2014/main" id="{4F203D33-670D-4A01-B1AA-678C7173239D}"/>
              </a:ext>
            </a:extLst>
          </p:cNvPr>
          <p:cNvSpPr txBox="1"/>
          <p:nvPr/>
        </p:nvSpPr>
        <p:spPr>
          <a:xfrm>
            <a:off x="1556405" y="102086"/>
            <a:ext cx="10818055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6667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Plan de Gestión</a:t>
            </a:r>
            <a:endParaRPr sz="6667" b="1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s" sz="6667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					de Envases</a:t>
            </a:r>
            <a:endParaRPr sz="6667" b="1" dirty="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EB05EA6-AC5E-4251-88F9-828757108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800" y="3393291"/>
            <a:ext cx="2426864" cy="189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15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65596F1-E742-45EB-860D-5E922DD8A2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884" y="0"/>
            <a:ext cx="9714116" cy="6858000"/>
          </a:xfrm>
          <a:prstGeom prst="rect">
            <a:avLst/>
          </a:prstGeom>
        </p:spPr>
      </p:pic>
      <p:sp>
        <p:nvSpPr>
          <p:cNvPr id="4" name="Google Shape;768;p98">
            <a:extLst>
              <a:ext uri="{FF2B5EF4-FFF2-40B4-BE49-F238E27FC236}">
                <a16:creationId xmlns:a16="http://schemas.microsoft.com/office/drawing/2014/main" id="{5BB14303-1713-43D4-B247-F875E08F4FB0}"/>
              </a:ext>
            </a:extLst>
          </p:cNvPr>
          <p:cNvSpPr/>
          <p:nvPr/>
        </p:nvSpPr>
        <p:spPr>
          <a:xfrm>
            <a:off x="0" y="-17586"/>
            <a:ext cx="2477884" cy="687558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5" name="Google Shape;769;p98">
            <a:extLst>
              <a:ext uri="{FF2B5EF4-FFF2-40B4-BE49-F238E27FC236}">
                <a16:creationId xmlns:a16="http://schemas.microsoft.com/office/drawing/2014/main" id="{92DC876C-8A7C-42F9-B079-D2A53413CE5F}"/>
              </a:ext>
            </a:extLst>
          </p:cNvPr>
          <p:cNvSpPr txBox="1"/>
          <p:nvPr/>
        </p:nvSpPr>
        <p:spPr>
          <a:xfrm>
            <a:off x="0" y="-178647"/>
            <a:ext cx="2477884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3200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Plan de Gestión</a:t>
            </a:r>
            <a:endParaRPr sz="3200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r>
              <a:rPr lang="es" sz="3200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de Envases</a:t>
            </a:r>
          </a:p>
          <a:p>
            <a:endParaRPr lang="es" sz="3600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endParaRPr lang="es" sz="3600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es" sz="3600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Vo</a:t>
            </a:r>
            <a:r>
              <a:rPr lang="es-UY" sz="3600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l/</a:t>
            </a:r>
            <a:r>
              <a:rPr lang="es-UY" sz="3600" b="1" dirty="0" err="1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hab</a:t>
            </a:r>
            <a:endParaRPr sz="3600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3532524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98"/>
          <p:cNvSpPr/>
          <p:nvPr/>
        </p:nvSpPr>
        <p:spPr>
          <a:xfrm>
            <a:off x="4674633" y="4233"/>
            <a:ext cx="7517200" cy="6524400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69" name="Google Shape;769;p98"/>
          <p:cNvSpPr txBox="1"/>
          <p:nvPr/>
        </p:nvSpPr>
        <p:spPr>
          <a:xfrm>
            <a:off x="5062833" y="2021633"/>
            <a:ext cx="6740800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s" sz="4800" b="1" dirty="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Qué pasa en los demás departamentos?</a:t>
            </a:r>
            <a:endParaRPr sz="4800" b="1" dirty="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70" name="Google Shape;770;p98"/>
          <p:cNvSpPr/>
          <p:nvPr/>
        </p:nvSpPr>
        <p:spPr>
          <a:xfrm>
            <a:off x="11453089" y="-1033109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2" name="Google Shape;772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4234"/>
            <a:ext cx="4676871" cy="6524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9285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2A259B0-E02E-43C4-9C70-F6B6F12DC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42" y="0"/>
            <a:ext cx="9714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07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A24D495-5CDD-4724-8CA4-524F5DF50B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42" y="0"/>
            <a:ext cx="9714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31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7B033C4-B36D-44D9-BD27-21A1091226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42" y="0"/>
            <a:ext cx="9714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9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BD177C77-30FB-4240-9080-5736E1C1AAAA}"/>
              </a:ext>
            </a:extLst>
          </p:cNvPr>
          <p:cNvSpPr/>
          <p:nvPr/>
        </p:nvSpPr>
        <p:spPr>
          <a:xfrm>
            <a:off x="0" y="9016"/>
            <a:ext cx="12192000" cy="1341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4400" dirty="0"/>
              <a:t>CONTEXTO</a:t>
            </a:r>
            <a:endParaRPr lang="es-UY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9F476FA-5710-49B5-B95C-6CD798817D02}"/>
              </a:ext>
            </a:extLst>
          </p:cNvPr>
          <p:cNvCxnSpPr>
            <a:cxnSpLocks/>
          </p:cNvCxnSpPr>
          <p:nvPr/>
        </p:nvCxnSpPr>
        <p:spPr>
          <a:xfrm>
            <a:off x="5641146" y="2019705"/>
            <a:ext cx="0" cy="4304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D4DA1D1-E0F0-4022-B403-88B3BAC3108F}"/>
              </a:ext>
            </a:extLst>
          </p:cNvPr>
          <p:cNvGrpSpPr/>
          <p:nvPr/>
        </p:nvGrpSpPr>
        <p:grpSpPr>
          <a:xfrm>
            <a:off x="3038622" y="2321330"/>
            <a:ext cx="5838092" cy="3347950"/>
            <a:chOff x="3038622" y="2321330"/>
            <a:chExt cx="5838092" cy="3347950"/>
          </a:xfrm>
        </p:grpSpPr>
        <p:sp>
          <p:nvSpPr>
            <p:cNvPr id="4" name="Forma libre: forma 3">
              <a:extLst>
                <a:ext uri="{FF2B5EF4-FFF2-40B4-BE49-F238E27FC236}">
                  <a16:creationId xmlns:a16="http://schemas.microsoft.com/office/drawing/2014/main" id="{95C5A7F2-0E06-49E8-91C9-44F7A72F7ABB}"/>
                </a:ext>
              </a:extLst>
            </p:cNvPr>
            <p:cNvSpPr/>
            <p:nvPr/>
          </p:nvSpPr>
          <p:spPr>
            <a:xfrm>
              <a:off x="3038622" y="2321330"/>
              <a:ext cx="5838092" cy="3347950"/>
            </a:xfrm>
            <a:custGeom>
              <a:avLst/>
              <a:gdLst>
                <a:gd name="connsiteX0" fmla="*/ 0 w 5838092"/>
                <a:gd name="connsiteY0" fmla="*/ 3347950 h 3347950"/>
                <a:gd name="connsiteX1" fmla="*/ 2419643 w 5838092"/>
                <a:gd name="connsiteY1" fmla="*/ 27975 h 3347950"/>
                <a:gd name="connsiteX2" fmla="*/ 4656406 w 5838092"/>
                <a:gd name="connsiteY2" fmla="*/ 1800504 h 3347950"/>
                <a:gd name="connsiteX3" fmla="*/ 5838092 w 5838092"/>
                <a:gd name="connsiteY3" fmla="*/ 2616430 h 334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38092" h="3347950">
                  <a:moveTo>
                    <a:pt x="0" y="3347950"/>
                  </a:moveTo>
                  <a:cubicBezTo>
                    <a:pt x="821787" y="1816916"/>
                    <a:pt x="1643575" y="285883"/>
                    <a:pt x="2419643" y="27975"/>
                  </a:cubicBezTo>
                  <a:cubicBezTo>
                    <a:pt x="3195711" y="-229933"/>
                    <a:pt x="4086665" y="1369095"/>
                    <a:pt x="4656406" y="1800504"/>
                  </a:cubicBezTo>
                  <a:cubicBezTo>
                    <a:pt x="5226147" y="2231913"/>
                    <a:pt x="5532119" y="2424171"/>
                    <a:pt x="5838092" y="261643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361BB706-0568-43DA-9202-1FDC46D82ED6}"/>
                </a:ext>
              </a:extLst>
            </p:cNvPr>
            <p:cNvSpPr txBox="1"/>
            <p:nvPr/>
          </p:nvSpPr>
          <p:spPr>
            <a:xfrm>
              <a:off x="4009551" y="4754880"/>
              <a:ext cx="13502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UY" dirty="0"/>
                <a:t>El ambiente </a:t>
              </a:r>
            </a:p>
            <a:p>
              <a:r>
                <a:rPr lang="es-UY" dirty="0"/>
                <a:t>empeora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04852D18-F943-4E9C-BA58-9B76BE93C2EB}"/>
                </a:ext>
              </a:extLst>
            </p:cNvPr>
            <p:cNvSpPr txBox="1"/>
            <p:nvPr/>
          </p:nvSpPr>
          <p:spPr>
            <a:xfrm>
              <a:off x="6330721" y="4754879"/>
              <a:ext cx="135024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UY" dirty="0"/>
                <a:t>El ambiente </a:t>
              </a:r>
            </a:p>
            <a:p>
              <a:r>
                <a:rPr lang="es-UY" dirty="0"/>
                <a:t>mejora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298C0E9-963C-470D-A6D0-1681F389606B}"/>
              </a:ext>
            </a:extLst>
          </p:cNvPr>
          <p:cNvGrpSpPr/>
          <p:nvPr/>
        </p:nvGrpSpPr>
        <p:grpSpPr>
          <a:xfrm>
            <a:off x="2488456" y="2010892"/>
            <a:ext cx="6106904" cy="4799818"/>
            <a:chOff x="2488456" y="2010892"/>
            <a:chExt cx="6106904" cy="4799818"/>
          </a:xfrm>
        </p:grpSpPr>
        <p:sp>
          <p:nvSpPr>
            <p:cNvPr id="2" name="Forma libre: forma 1">
              <a:extLst>
                <a:ext uri="{FF2B5EF4-FFF2-40B4-BE49-F238E27FC236}">
                  <a16:creationId xmlns:a16="http://schemas.microsoft.com/office/drawing/2014/main" id="{843AA6AF-E713-433B-B199-24FDA5049839}"/>
                </a:ext>
              </a:extLst>
            </p:cNvPr>
            <p:cNvSpPr/>
            <p:nvPr/>
          </p:nvSpPr>
          <p:spPr>
            <a:xfrm>
              <a:off x="3024553" y="2019705"/>
              <a:ext cx="5570807" cy="4304714"/>
            </a:xfrm>
            <a:custGeom>
              <a:avLst/>
              <a:gdLst>
                <a:gd name="connsiteX0" fmla="*/ 0 w 5570807"/>
                <a:gd name="connsiteY0" fmla="*/ 0 h 4304714"/>
                <a:gd name="connsiteX1" fmla="*/ 0 w 5570807"/>
                <a:gd name="connsiteY1" fmla="*/ 4304714 h 4304714"/>
                <a:gd name="connsiteX2" fmla="*/ 5570807 w 5570807"/>
                <a:gd name="connsiteY2" fmla="*/ 4304714 h 430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0807" h="4304714">
                  <a:moveTo>
                    <a:pt x="0" y="0"/>
                  </a:moveTo>
                  <a:lnTo>
                    <a:pt x="0" y="4304714"/>
                  </a:lnTo>
                  <a:lnTo>
                    <a:pt x="5570807" y="4304714"/>
                  </a:lnTo>
                </a:path>
              </a:pathLst>
            </a:cu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AD3E36CB-C950-4598-A57A-4163A943827E}"/>
                </a:ext>
              </a:extLst>
            </p:cNvPr>
            <p:cNvSpPr txBox="1"/>
            <p:nvPr/>
          </p:nvSpPr>
          <p:spPr>
            <a:xfrm rot="16200000">
              <a:off x="977963" y="3521385"/>
              <a:ext cx="3390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/>
                <a:t>Degradación Ambiental 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DA4D8C2D-85DD-4495-8EF4-F88BFD9A8693}"/>
                </a:ext>
              </a:extLst>
            </p:cNvPr>
            <p:cNvSpPr txBox="1"/>
            <p:nvPr/>
          </p:nvSpPr>
          <p:spPr>
            <a:xfrm>
              <a:off x="4808804" y="6441378"/>
              <a:ext cx="3390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dirty="0"/>
                <a:t>Ingreso per cápita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601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E7BA574-CAFC-4402-AF1A-3398DC2CB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42" y="0"/>
            <a:ext cx="9714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29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285800"/>
            <a:ext cx="10972800" cy="1143200"/>
          </a:xfrm>
        </p:spPr>
        <p:txBody>
          <a:bodyPr>
            <a:normAutofit fontScale="90000"/>
          </a:bodyPr>
          <a:lstStyle/>
          <a:p>
            <a:br>
              <a:rPr lang="es-UY" dirty="0"/>
            </a:br>
            <a:r>
              <a:rPr lang="es-UY" sz="8900" b="1" dirty="0"/>
              <a:t>Reciclabilidad</a:t>
            </a:r>
            <a:br>
              <a:rPr lang="es-UY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226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4893C7-7629-49C5-A0B2-D3A3F565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200"/>
          </a:xfrm>
        </p:spPr>
        <p:txBody>
          <a:bodyPr/>
          <a:lstStyle/>
          <a:p>
            <a:r>
              <a:rPr lang="es-UY" dirty="0"/>
              <a:t>Cuándo es posible el reciclaje?</a:t>
            </a:r>
          </a:p>
        </p:txBody>
      </p:sp>
      <p:sp>
        <p:nvSpPr>
          <p:cNvPr id="5" name="Shape 311">
            <a:extLst>
              <a:ext uri="{FF2B5EF4-FFF2-40B4-BE49-F238E27FC236}">
                <a16:creationId xmlns:a16="http://schemas.microsoft.com/office/drawing/2014/main" id="{3D5B67D0-C800-4B2B-AFD5-98CD2780433F}"/>
              </a:ext>
            </a:extLst>
          </p:cNvPr>
          <p:cNvSpPr/>
          <p:nvPr/>
        </p:nvSpPr>
        <p:spPr>
          <a:xfrm>
            <a:off x="742427" y="1537215"/>
            <a:ext cx="10567998" cy="4146133"/>
          </a:xfrm>
          <a:custGeom>
            <a:avLst/>
            <a:gdLst/>
            <a:ahLst/>
            <a:cxnLst/>
            <a:rect l="0" t="0" r="0" b="0"/>
            <a:pathLst>
              <a:path w="1801091" h="1191491" extrusionOk="0">
                <a:moveTo>
                  <a:pt x="0" y="0"/>
                </a:moveTo>
                <a:lnTo>
                  <a:pt x="0" y="1191491"/>
                </a:lnTo>
                <a:lnTo>
                  <a:pt x="1801091" y="1191491"/>
                </a:lnTo>
              </a:path>
            </a:pathLst>
          </a:custGeom>
          <a:noFill/>
          <a:ln w="60325" cap="flat" cmpd="sng">
            <a:solidFill>
              <a:srgbClr val="347EB8"/>
            </a:solidFill>
            <a:prstDash val="solid"/>
            <a:round/>
            <a:headEnd type="triangle" w="lg" len="lg"/>
            <a:tailEnd type="triangle" w="lg" len="lg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CA83461-D556-4CFC-9F68-223B1C3AC841}"/>
              </a:ext>
            </a:extLst>
          </p:cNvPr>
          <p:cNvCxnSpPr/>
          <p:nvPr/>
        </p:nvCxnSpPr>
        <p:spPr>
          <a:xfrm>
            <a:off x="1195754" y="2391508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A1D28758-8075-4647-B4E0-0B3FA535ED2A}"/>
              </a:ext>
            </a:extLst>
          </p:cNvPr>
          <p:cNvCxnSpPr/>
          <p:nvPr/>
        </p:nvCxnSpPr>
        <p:spPr>
          <a:xfrm>
            <a:off x="1195754" y="3767797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ACB2BCC9-1DE8-403F-8E03-A62EADEBA1AB}"/>
              </a:ext>
            </a:extLst>
          </p:cNvPr>
          <p:cNvSpPr txBox="1"/>
          <p:nvPr/>
        </p:nvSpPr>
        <p:spPr>
          <a:xfrm>
            <a:off x="1085694" y="5717793"/>
            <a:ext cx="982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Metales</a:t>
            </a:r>
          </a:p>
          <a:p>
            <a:r>
              <a:rPr lang="es-UY" dirty="0"/>
              <a:t>No </a:t>
            </a:r>
          </a:p>
          <a:p>
            <a:r>
              <a:rPr lang="es-UY" dirty="0"/>
              <a:t>Ferrosos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280048BD-D096-43B3-81E9-B865B1CB2F13}"/>
              </a:ext>
            </a:extLst>
          </p:cNvPr>
          <p:cNvCxnSpPr/>
          <p:nvPr/>
        </p:nvCxnSpPr>
        <p:spPr>
          <a:xfrm>
            <a:off x="2600178" y="4654062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6CA1BAD3-D8BA-4C6A-9E9C-E72E7FDD3B81}"/>
              </a:ext>
            </a:extLst>
          </p:cNvPr>
          <p:cNvCxnSpPr/>
          <p:nvPr/>
        </p:nvCxnSpPr>
        <p:spPr>
          <a:xfrm>
            <a:off x="2600178" y="4947140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3C7CE1CD-E68D-47DD-9555-07AD42A8B429}"/>
              </a:ext>
            </a:extLst>
          </p:cNvPr>
          <p:cNvSpPr txBox="1"/>
          <p:nvPr/>
        </p:nvSpPr>
        <p:spPr>
          <a:xfrm>
            <a:off x="2772421" y="6107336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PET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90CFE3A9-F9DD-45E0-B326-6A2B8C7B5E03}"/>
              </a:ext>
            </a:extLst>
          </p:cNvPr>
          <p:cNvCxnSpPr/>
          <p:nvPr/>
        </p:nvCxnSpPr>
        <p:spPr>
          <a:xfrm>
            <a:off x="4089010" y="5031550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FFACD464-2F49-408C-86F9-4B96DDABA119}"/>
              </a:ext>
            </a:extLst>
          </p:cNvPr>
          <p:cNvCxnSpPr/>
          <p:nvPr/>
        </p:nvCxnSpPr>
        <p:spPr>
          <a:xfrm>
            <a:off x="4089010" y="5169880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CDF5BB1-B728-48CA-B3FC-D9060C5C9860}"/>
              </a:ext>
            </a:extLst>
          </p:cNvPr>
          <p:cNvSpPr txBox="1"/>
          <p:nvPr/>
        </p:nvSpPr>
        <p:spPr>
          <a:xfrm>
            <a:off x="4176846" y="5994792"/>
            <a:ext cx="877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Cartón</a:t>
            </a:r>
          </a:p>
          <a:p>
            <a:r>
              <a:rPr lang="es-UY" dirty="0"/>
              <a:t>Papel B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0B856E5F-BE31-46E9-835F-1421843713AE}"/>
              </a:ext>
            </a:extLst>
          </p:cNvPr>
          <p:cNvCxnSpPr/>
          <p:nvPr/>
        </p:nvCxnSpPr>
        <p:spPr>
          <a:xfrm>
            <a:off x="5456684" y="5394961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BC8255F-33DD-4315-B7B6-2AF9D1443FF3}"/>
              </a:ext>
            </a:extLst>
          </p:cNvPr>
          <p:cNvCxnSpPr/>
          <p:nvPr/>
        </p:nvCxnSpPr>
        <p:spPr>
          <a:xfrm>
            <a:off x="5456685" y="5322279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00C11E4-D698-4E1B-9C68-B7A3A00A0FCE}"/>
              </a:ext>
            </a:extLst>
          </p:cNvPr>
          <p:cNvSpPr txBox="1"/>
          <p:nvPr/>
        </p:nvSpPr>
        <p:spPr>
          <a:xfrm>
            <a:off x="5557738" y="6077363"/>
            <a:ext cx="68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PEAD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C274DD6B-6439-4A61-8805-E20E1334430D}"/>
              </a:ext>
            </a:extLst>
          </p:cNvPr>
          <p:cNvCxnSpPr/>
          <p:nvPr/>
        </p:nvCxnSpPr>
        <p:spPr>
          <a:xfrm>
            <a:off x="6706258" y="5620049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AB9C2F2B-E37E-489E-AFFE-655269D50108}"/>
              </a:ext>
            </a:extLst>
          </p:cNvPr>
          <p:cNvCxnSpPr/>
          <p:nvPr/>
        </p:nvCxnSpPr>
        <p:spPr>
          <a:xfrm>
            <a:off x="6706259" y="5322279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17690CE-1E3D-4795-A689-7281F98B7E7B}"/>
              </a:ext>
            </a:extLst>
          </p:cNvPr>
          <p:cNvSpPr txBox="1"/>
          <p:nvPr/>
        </p:nvSpPr>
        <p:spPr>
          <a:xfrm>
            <a:off x="6832738" y="6191689"/>
            <a:ext cx="745717" cy="229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Vidrio</a:t>
            </a: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1B928916-F44C-41B3-AEBB-BEA3D5A54454}"/>
              </a:ext>
            </a:extLst>
          </p:cNvPr>
          <p:cNvCxnSpPr/>
          <p:nvPr/>
        </p:nvCxnSpPr>
        <p:spPr>
          <a:xfrm>
            <a:off x="7998141" y="5969398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3177A302-3E2D-4142-A049-FE23D66BA6ED}"/>
              </a:ext>
            </a:extLst>
          </p:cNvPr>
          <p:cNvCxnSpPr/>
          <p:nvPr/>
        </p:nvCxnSpPr>
        <p:spPr>
          <a:xfrm>
            <a:off x="7998142" y="5390272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80B264D-F50E-4CC0-8ED1-24AA308A1EAC}"/>
              </a:ext>
            </a:extLst>
          </p:cNvPr>
          <p:cNvSpPr txBox="1"/>
          <p:nvPr/>
        </p:nvSpPr>
        <p:spPr>
          <a:xfrm>
            <a:off x="7939167" y="6191689"/>
            <a:ext cx="99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Tetrapak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D01AF5FA-63DF-49A8-8617-4D776EA1C747}"/>
              </a:ext>
            </a:extLst>
          </p:cNvPr>
          <p:cNvCxnSpPr/>
          <p:nvPr/>
        </p:nvCxnSpPr>
        <p:spPr>
          <a:xfrm>
            <a:off x="9360362" y="6107336"/>
            <a:ext cx="8721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AF7C5456-6D15-4859-A210-15198760911F}"/>
              </a:ext>
            </a:extLst>
          </p:cNvPr>
          <p:cNvCxnSpPr/>
          <p:nvPr/>
        </p:nvCxnSpPr>
        <p:spPr>
          <a:xfrm>
            <a:off x="9360362" y="5169880"/>
            <a:ext cx="872197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7E08D48-CF57-43B4-A6AB-E38ECED2F83E}"/>
              </a:ext>
            </a:extLst>
          </p:cNvPr>
          <p:cNvSpPr txBox="1"/>
          <p:nvPr/>
        </p:nvSpPr>
        <p:spPr>
          <a:xfrm>
            <a:off x="9535811" y="6191689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EPS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70B87BD-EF7B-4723-8BEF-15BC73934AA7}"/>
              </a:ext>
            </a:extLst>
          </p:cNvPr>
          <p:cNvSpPr txBox="1"/>
          <p:nvPr/>
        </p:nvSpPr>
        <p:spPr>
          <a:xfrm>
            <a:off x="6935737" y="2391508"/>
            <a:ext cx="3869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RECICLABILIDAD EN BASE AL MERCADO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44C003E-7CF9-472E-93FD-AA48124F8B6E}"/>
              </a:ext>
            </a:extLst>
          </p:cNvPr>
          <p:cNvSpPr txBox="1"/>
          <p:nvPr/>
        </p:nvSpPr>
        <p:spPr>
          <a:xfrm>
            <a:off x="369814" y="1225771"/>
            <a:ext cx="831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>
                <a:solidFill>
                  <a:schemeClr val="accent1"/>
                </a:solidFill>
              </a:rPr>
              <a:t>Precio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053231E-CC2C-44D0-80A0-66420901BB28}"/>
              </a:ext>
            </a:extLst>
          </p:cNvPr>
          <p:cNvSpPr txBox="1"/>
          <p:nvPr/>
        </p:nvSpPr>
        <p:spPr>
          <a:xfrm>
            <a:off x="420375" y="539027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>
                <a:solidFill>
                  <a:schemeClr val="accent1"/>
                </a:solidFill>
              </a:rPr>
              <a:t>0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1822339-06AE-4035-AE36-6C3B89974A20}"/>
              </a:ext>
            </a:extLst>
          </p:cNvPr>
          <p:cNvSpPr/>
          <p:nvPr/>
        </p:nvSpPr>
        <p:spPr>
          <a:xfrm>
            <a:off x="1195754" y="2391508"/>
            <a:ext cx="872197" cy="1376289"/>
          </a:xfrm>
          <a:prstGeom prst="rect">
            <a:avLst/>
          </a:prstGeom>
          <a:solidFill>
            <a:schemeClr val="accent1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A0E1BFEA-405F-47B5-A858-077DD9D963E6}"/>
              </a:ext>
            </a:extLst>
          </p:cNvPr>
          <p:cNvSpPr/>
          <p:nvPr/>
        </p:nvSpPr>
        <p:spPr>
          <a:xfrm>
            <a:off x="2600178" y="4654062"/>
            <a:ext cx="872197" cy="293077"/>
          </a:xfrm>
          <a:prstGeom prst="rect">
            <a:avLst/>
          </a:prstGeom>
          <a:solidFill>
            <a:schemeClr val="accent1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3EAABFB-EE3F-4E51-9B8A-0594A1B030CB}"/>
              </a:ext>
            </a:extLst>
          </p:cNvPr>
          <p:cNvSpPr/>
          <p:nvPr/>
        </p:nvSpPr>
        <p:spPr>
          <a:xfrm>
            <a:off x="4089009" y="5048688"/>
            <a:ext cx="872197" cy="121192"/>
          </a:xfrm>
          <a:prstGeom prst="rect">
            <a:avLst/>
          </a:prstGeom>
          <a:solidFill>
            <a:schemeClr val="accent1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7381189-A4A1-481E-B55A-CFA01218BFD0}"/>
              </a:ext>
            </a:extLst>
          </p:cNvPr>
          <p:cNvSpPr/>
          <p:nvPr/>
        </p:nvSpPr>
        <p:spPr>
          <a:xfrm>
            <a:off x="5465996" y="5320785"/>
            <a:ext cx="872197" cy="69487"/>
          </a:xfrm>
          <a:prstGeom prst="rect">
            <a:avLst/>
          </a:pr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0E74DE92-29BF-4947-BE79-DAF9D38E87B8}"/>
              </a:ext>
            </a:extLst>
          </p:cNvPr>
          <p:cNvSpPr/>
          <p:nvPr/>
        </p:nvSpPr>
        <p:spPr>
          <a:xfrm>
            <a:off x="6706257" y="5320785"/>
            <a:ext cx="872197" cy="290409"/>
          </a:xfrm>
          <a:prstGeom prst="rect">
            <a:avLst/>
          </a:pr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8564C598-55DF-454B-ACBA-3407F532A943}"/>
              </a:ext>
            </a:extLst>
          </p:cNvPr>
          <p:cNvSpPr/>
          <p:nvPr/>
        </p:nvSpPr>
        <p:spPr>
          <a:xfrm>
            <a:off x="7998140" y="5390272"/>
            <a:ext cx="872197" cy="579125"/>
          </a:xfrm>
          <a:prstGeom prst="rect">
            <a:avLst/>
          </a:pr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9DD1F265-0DA1-45DA-AF5E-F485186997FD}"/>
              </a:ext>
            </a:extLst>
          </p:cNvPr>
          <p:cNvSpPr/>
          <p:nvPr/>
        </p:nvSpPr>
        <p:spPr>
          <a:xfrm>
            <a:off x="9360360" y="5176426"/>
            <a:ext cx="872197" cy="930909"/>
          </a:xfrm>
          <a:prstGeom prst="rect">
            <a:avLst/>
          </a:prstGeom>
          <a:solidFill>
            <a:schemeClr val="accent2">
              <a:lumMod val="40000"/>
              <a:lumOff val="6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5684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/>
      <p:bldP spid="13" grpId="0"/>
      <p:bldP spid="16" grpId="0"/>
      <p:bldP spid="19" grpId="0"/>
      <p:bldP spid="22" grpId="0"/>
      <p:bldP spid="25" grpId="0"/>
      <p:bldP spid="27" grpId="0"/>
      <p:bldP spid="28" grpId="0"/>
      <p:bldP spid="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112"/>
          <p:cNvSpPr/>
          <p:nvPr/>
        </p:nvSpPr>
        <p:spPr>
          <a:xfrm>
            <a:off x="0" y="4233"/>
            <a:ext cx="12192000" cy="6524400"/>
          </a:xfrm>
          <a:prstGeom prst="rect">
            <a:avLst/>
          </a:prstGeom>
          <a:solidFill>
            <a:srgbClr val="34343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07" name="Google Shape;907;p112"/>
          <p:cNvSpPr txBox="1"/>
          <p:nvPr/>
        </p:nvSpPr>
        <p:spPr>
          <a:xfrm>
            <a:off x="3929567" y="2707433"/>
            <a:ext cx="4479200" cy="7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buClr>
                <a:schemeClr val="dk1"/>
              </a:buClr>
              <a:buSzPts val="4800"/>
            </a:pPr>
            <a:r>
              <a:rPr lang="es" sz="4800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rPr>
              <a:t>Ley de residuos</a:t>
            </a:r>
            <a:endParaRPr sz="4800">
              <a:solidFill>
                <a:srgbClr val="FFFFFF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08" name="Google Shape;908;p112"/>
          <p:cNvSpPr/>
          <p:nvPr/>
        </p:nvSpPr>
        <p:spPr>
          <a:xfrm rot="-243703">
            <a:off x="9556754" y="-3191483"/>
            <a:ext cx="4099897" cy="4099897"/>
          </a:xfrm>
          <a:prstGeom prst="ellipse">
            <a:avLst/>
          </a:prstGeom>
          <a:noFill/>
          <a:ln w="254000" cap="flat" cmpd="sng">
            <a:solidFill>
              <a:srgbClr val="32A47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9" name="Google Shape;909;p112"/>
          <p:cNvSpPr/>
          <p:nvPr/>
        </p:nvSpPr>
        <p:spPr>
          <a:xfrm rot="-243703">
            <a:off x="-2778413" y="4585050"/>
            <a:ext cx="4099897" cy="4099897"/>
          </a:xfrm>
          <a:prstGeom prst="ellipse">
            <a:avLst/>
          </a:prstGeom>
          <a:noFill/>
          <a:ln w="254000" cap="flat" cmpd="sng">
            <a:solidFill>
              <a:srgbClr val="FFD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113"/>
          <p:cNvSpPr txBox="1"/>
          <p:nvPr/>
        </p:nvSpPr>
        <p:spPr>
          <a:xfrm>
            <a:off x="505433" y="393433"/>
            <a:ext cx="10056800" cy="6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2400"/>
            </a:pPr>
            <a:r>
              <a:rPr lang="es" sz="37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Ley de residuos</a:t>
            </a:r>
            <a:endParaRPr sz="3733" b="1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5" name="Google Shape;915;p113"/>
          <p:cNvSpPr txBox="1"/>
          <p:nvPr/>
        </p:nvSpPr>
        <p:spPr>
          <a:xfrm>
            <a:off x="3499967" y="1146100"/>
            <a:ext cx="8254000" cy="3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Define la planificación a nivel nacional y departamental como elementos estructurantes de la gestión Cap. III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Apunta a la Prevención y valorización de residuos Cap. IV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Busca formalizar la cadena de reciclaje Cap. V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Tiene un componente fuerte de Inclusión de Clasificadores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Cap. VI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Define los residuos especiales que serán alcanzados por regímenes especiales Cap. VII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Establece la modalidad de financiamiento Cap. VIII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 marL="609585"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6" name="Google Shape;916;p113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7" name="Google Shape;917;p113"/>
          <p:cNvSpPr/>
          <p:nvPr/>
        </p:nvSpPr>
        <p:spPr>
          <a:xfrm>
            <a:off x="11072523" y="-2176443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2A47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8" name="Google Shape;918;p113"/>
          <p:cNvSpPr/>
          <p:nvPr/>
        </p:nvSpPr>
        <p:spPr>
          <a:xfrm rot="2700000">
            <a:off x="2953039" y="1360024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9" name="Google Shape;919;p113"/>
          <p:cNvSpPr/>
          <p:nvPr/>
        </p:nvSpPr>
        <p:spPr>
          <a:xfrm rot="2700000">
            <a:off x="2953039" y="2430356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0" name="Google Shape;920;p113"/>
          <p:cNvSpPr/>
          <p:nvPr/>
        </p:nvSpPr>
        <p:spPr>
          <a:xfrm rot="2700000">
            <a:off x="2953039" y="391768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1" name="Google Shape;921;p113"/>
          <p:cNvSpPr/>
          <p:nvPr/>
        </p:nvSpPr>
        <p:spPr>
          <a:xfrm rot="2700000">
            <a:off x="2953039" y="49743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22" name="Google Shape;922;p113"/>
          <p:cNvPicPr preferRelativeResize="0"/>
          <p:nvPr/>
        </p:nvPicPr>
        <p:blipFill rotWithShape="1">
          <a:blip r:embed="rId3">
            <a:alphaModFix/>
          </a:blip>
          <a:srcRect l="11473" b="47176"/>
          <a:stretch/>
        </p:blipFill>
        <p:spPr>
          <a:xfrm>
            <a:off x="1" y="4625701"/>
            <a:ext cx="2209567" cy="19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113"/>
          <p:cNvSpPr/>
          <p:nvPr/>
        </p:nvSpPr>
        <p:spPr>
          <a:xfrm rot="2700000">
            <a:off x="2953039" y="60919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24" name="Google Shape;924;p113"/>
          <p:cNvSpPr/>
          <p:nvPr/>
        </p:nvSpPr>
        <p:spPr>
          <a:xfrm rot="2700000">
            <a:off x="2953039" y="31455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p114"/>
          <p:cNvSpPr/>
          <p:nvPr/>
        </p:nvSpPr>
        <p:spPr>
          <a:xfrm rot="2700000">
            <a:off x="2953039" y="2125556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0" name="Google Shape;930;p114"/>
          <p:cNvSpPr txBox="1"/>
          <p:nvPr/>
        </p:nvSpPr>
        <p:spPr>
          <a:xfrm>
            <a:off x="505433" y="393433"/>
            <a:ext cx="10056800" cy="6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2400"/>
            </a:pPr>
            <a:r>
              <a:rPr lang="es" sz="37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Ley de residuos - Pros</a:t>
            </a:r>
            <a:endParaRPr sz="3733" b="1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1" name="Google Shape;931;p114"/>
          <p:cNvSpPr txBox="1"/>
          <p:nvPr/>
        </p:nvSpPr>
        <p:spPr>
          <a:xfrm>
            <a:off x="3499967" y="1146100"/>
            <a:ext cx="8254000" cy="3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La planificación como eje a niveles Nacional y departamental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La reducción y la valorización de residuos estructuran la Ley. Aunque la prevención/Reducción queda a nivel cuasi testimonial, lo que parece razonable en una Ley de residuos. La reducción debería estar consignada en un instrumento relativo a producción, diseño, etc. 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Segregación en origen (obligatoriedad para públicos)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Alimentos de consumo humano (prioriza consumo humano sobre el animal)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Desestímulo de la disposición final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2" name="Google Shape;932;p114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3" name="Google Shape;933;p114"/>
          <p:cNvSpPr/>
          <p:nvPr/>
        </p:nvSpPr>
        <p:spPr>
          <a:xfrm>
            <a:off x="11072523" y="-2176443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2A47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4" name="Google Shape;934;p114"/>
          <p:cNvSpPr/>
          <p:nvPr/>
        </p:nvSpPr>
        <p:spPr>
          <a:xfrm rot="2700000">
            <a:off x="2953039" y="1360024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5" name="Google Shape;935;p114"/>
          <p:cNvSpPr/>
          <p:nvPr/>
        </p:nvSpPr>
        <p:spPr>
          <a:xfrm rot="2700000">
            <a:off x="2953039" y="42631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36" name="Google Shape;936;p114"/>
          <p:cNvPicPr preferRelativeResize="0"/>
          <p:nvPr/>
        </p:nvPicPr>
        <p:blipFill rotWithShape="1">
          <a:blip r:embed="rId3">
            <a:alphaModFix/>
          </a:blip>
          <a:srcRect l="11473" b="47176"/>
          <a:stretch/>
        </p:blipFill>
        <p:spPr>
          <a:xfrm>
            <a:off x="1" y="4625701"/>
            <a:ext cx="2209567" cy="19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114"/>
          <p:cNvSpPr/>
          <p:nvPr/>
        </p:nvSpPr>
        <p:spPr>
          <a:xfrm rot="2700000">
            <a:off x="2953039" y="49743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38" name="Google Shape;938;p114"/>
          <p:cNvSpPr/>
          <p:nvPr/>
        </p:nvSpPr>
        <p:spPr>
          <a:xfrm rot="2700000">
            <a:off x="2953039" y="609191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p115"/>
          <p:cNvSpPr/>
          <p:nvPr/>
        </p:nvSpPr>
        <p:spPr>
          <a:xfrm rot="2700000">
            <a:off x="2546639" y="2227156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4" name="Google Shape;944;p115"/>
          <p:cNvSpPr txBox="1"/>
          <p:nvPr/>
        </p:nvSpPr>
        <p:spPr>
          <a:xfrm>
            <a:off x="200633" y="88633"/>
            <a:ext cx="10056800" cy="6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2400"/>
            </a:pPr>
            <a:r>
              <a:rPr lang="es" sz="37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Ley de residuos - Contras</a:t>
            </a:r>
            <a:endParaRPr sz="3733" b="1">
              <a:solidFill>
                <a:srgbClr val="3F3F3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5" name="Google Shape;945;p115"/>
          <p:cNvSpPr txBox="1"/>
          <p:nvPr/>
        </p:nvSpPr>
        <p:spPr>
          <a:xfrm>
            <a:off x="2967900" y="942900"/>
            <a:ext cx="8884000" cy="3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El desarrollo del texto de la Ley no condice con el alcance (Todos los residuos menos los sanitarios, radiactivos y de la minería)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El financiamiento de prácticamente toda la gestión de residuos municipales se apoya en el cobro de un impuesto a los envases (Estos representan 8 al 20% de los residuos municipales), con excepción de los residuos alcanzados por sistemas REP. 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El cobro de un impuesto sobre el precio de los productos (como es el IMESI), no permite darle al instrumento la sensibilidad que se pretende para orientar las preferencias en cuanto a los materiales con que están hechos los envases. 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lnSpc>
                <a:spcPct val="115000"/>
              </a:lnSpc>
            </a:pPr>
            <a:r>
              <a:rPr lang="es" sz="2133" b="1">
                <a:solidFill>
                  <a:srgbClr val="343434"/>
                </a:solidFill>
                <a:latin typeface="Lato"/>
                <a:ea typeface="Lato"/>
                <a:cs typeface="Lato"/>
                <a:sym typeface="Lato"/>
              </a:rPr>
              <a:t>La gestión de residuos carga con la inclusión laboral de los clasificadores</a:t>
            </a:r>
            <a:endParaRPr sz="2133" b="1">
              <a:solidFill>
                <a:srgbClr val="34343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6" name="Google Shape;946;p115"/>
          <p:cNvSpPr/>
          <p:nvPr/>
        </p:nvSpPr>
        <p:spPr>
          <a:xfrm rot="-5400000">
            <a:off x="5938800" y="586000"/>
            <a:ext cx="333200" cy="12210800"/>
          </a:xfrm>
          <a:prstGeom prst="rect">
            <a:avLst/>
          </a:prstGeom>
          <a:solidFill>
            <a:srgbClr val="343434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7" name="Google Shape;947;p115"/>
          <p:cNvSpPr/>
          <p:nvPr/>
        </p:nvSpPr>
        <p:spPr>
          <a:xfrm>
            <a:off x="11072523" y="-2176443"/>
            <a:ext cx="4100000" cy="4100000"/>
          </a:xfrm>
          <a:prstGeom prst="ellipse">
            <a:avLst/>
          </a:prstGeom>
          <a:noFill/>
          <a:ln w="254000" cap="flat" cmpd="sng">
            <a:solidFill>
              <a:srgbClr val="32A47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8" name="Google Shape;948;p115"/>
          <p:cNvSpPr/>
          <p:nvPr/>
        </p:nvSpPr>
        <p:spPr>
          <a:xfrm rot="2700000">
            <a:off x="2546639" y="1156824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9" name="Google Shape;949;p115"/>
          <p:cNvSpPr/>
          <p:nvPr/>
        </p:nvSpPr>
        <p:spPr>
          <a:xfrm rot="2700000">
            <a:off x="2546639" y="412088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50" name="Google Shape;950;p115"/>
          <p:cNvPicPr preferRelativeResize="0"/>
          <p:nvPr/>
        </p:nvPicPr>
        <p:blipFill rotWithShape="1">
          <a:blip r:embed="rId3">
            <a:alphaModFix/>
          </a:blip>
          <a:srcRect l="11473" b="47176"/>
          <a:stretch/>
        </p:blipFill>
        <p:spPr>
          <a:xfrm>
            <a:off x="1" y="4625701"/>
            <a:ext cx="2209567" cy="1927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1" name="Google Shape;951;p115"/>
          <p:cNvSpPr/>
          <p:nvPr/>
        </p:nvSpPr>
        <p:spPr>
          <a:xfrm rot="2700000">
            <a:off x="2546639" y="5949681"/>
            <a:ext cx="222315" cy="222315"/>
          </a:xfrm>
          <a:prstGeom prst="rect">
            <a:avLst/>
          </a:prstGeom>
          <a:solidFill>
            <a:srgbClr val="32A47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867">
              <a:solidFill>
                <a:srgbClr val="32A47C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/>
          <p:nvPr/>
        </p:nvSpPr>
        <p:spPr>
          <a:xfrm>
            <a:off x="2425200" y="16500"/>
            <a:ext cx="9766800" cy="6858000"/>
          </a:xfrm>
          <a:prstGeom prst="rect">
            <a:avLst/>
          </a:prstGeom>
          <a:solidFill>
            <a:srgbClr val="FFEA75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sz="1400"/>
          </a:p>
        </p:txBody>
      </p:sp>
      <p:sp>
        <p:nvSpPr>
          <p:cNvPr id="600" name="Shape 600"/>
          <p:cNvSpPr txBox="1">
            <a:spLocks noGrp="1"/>
          </p:cNvSpPr>
          <p:nvPr>
            <p:ph type="body" idx="1"/>
          </p:nvPr>
        </p:nvSpPr>
        <p:spPr>
          <a:xfrm>
            <a:off x="2751974" y="2260118"/>
            <a:ext cx="5294745" cy="4351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6000" b="1" dirty="0">
                <a:solidFill>
                  <a:srgbClr val="38761D"/>
                </a:solidFill>
                <a:latin typeface="Raleway"/>
                <a:ea typeface="Raleway"/>
                <a:cs typeface="Raleway"/>
                <a:sym typeface="Raleway"/>
              </a:rPr>
              <a:t>Gracias!</a:t>
            </a:r>
          </a:p>
          <a:p>
            <a:pPr marL="0" indent="0">
              <a:spcBef>
                <a:spcPts val="0"/>
              </a:spcBef>
              <a:buNone/>
            </a:pPr>
            <a:endParaRPr dirty="0"/>
          </a:p>
          <a:p>
            <a:pPr marL="0" indent="0">
              <a:spcBef>
                <a:spcPts val="0"/>
              </a:spcBef>
              <a:buNone/>
            </a:pPr>
            <a:r>
              <a:rPr lang="es-ES" sz="2400" dirty="0">
                <a:solidFill>
                  <a:srgbClr val="38761D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Federico Baraibar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400" dirty="0">
                <a:solidFill>
                  <a:srgbClr val="38761D"/>
                </a:solidFill>
                <a:latin typeface="Raleway SemiBold"/>
                <a:ea typeface="Raleway SemiBold"/>
                <a:cs typeface="Raleway SemiBold"/>
                <a:sym typeface="Raleway SemiBold"/>
                <a:hlinkClick r:id="rId3"/>
              </a:rPr>
              <a:t>Federico.Baraibar@Gmail.com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ES" sz="2400" dirty="0">
                <a:solidFill>
                  <a:srgbClr val="38761D"/>
                </a:solidFill>
                <a:latin typeface="Raleway SemiBold"/>
                <a:ea typeface="Raleway SemiBold"/>
                <a:cs typeface="Raleway SemiBold"/>
                <a:sym typeface="Raleway SemiBold"/>
              </a:rPr>
              <a:t>098 494 595</a:t>
            </a:r>
          </a:p>
          <a:p>
            <a:pPr marL="0" indent="0">
              <a:spcBef>
                <a:spcPts val="0"/>
              </a:spcBef>
              <a:buNone/>
            </a:pPr>
            <a:endParaRPr sz="2400" dirty="0">
              <a:latin typeface="Raleway SemiBold"/>
              <a:ea typeface="Raleway SemiBold"/>
              <a:cs typeface="Raleway SemiBold"/>
              <a:sym typeface="Raleway SemiBold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09FBB6F-8755-402D-88DF-E1D3DB93EC78}"/>
              </a:ext>
            </a:extLst>
          </p:cNvPr>
          <p:cNvSpPr/>
          <p:nvPr/>
        </p:nvSpPr>
        <p:spPr>
          <a:xfrm>
            <a:off x="0" y="14515"/>
            <a:ext cx="2425200" cy="68415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9">
            <a:extLst>
              <a:ext uri="{FF2B5EF4-FFF2-40B4-BE49-F238E27FC236}">
                <a16:creationId xmlns:a16="http://schemas.microsoft.com/office/drawing/2014/main" id="{F6DFACBA-D04E-4FB7-847D-8A701D046CE7}"/>
              </a:ext>
            </a:extLst>
          </p:cNvPr>
          <p:cNvSpPr txBox="1"/>
          <p:nvPr/>
        </p:nvSpPr>
        <p:spPr>
          <a:xfrm>
            <a:off x="179059" y="3221196"/>
            <a:ext cx="4730566" cy="41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UY" sz="1800" b="1" i="0" u="none" strike="noStrike" cap="none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El volumen de residuos continúa aumentando conforme crece la demanda global de bienes (población y PBI)</a:t>
            </a:r>
            <a:endParaRPr sz="1800" b="1" i="0" u="none" strike="noStrike" cap="none" dirty="0">
              <a:solidFill>
                <a:schemeClr val="tx1">
                  <a:lumMod val="50000"/>
                  <a:lumOff val="50000"/>
                </a:schemeClr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" name="Shape 142" descr="Resultado de imagen para world solid waste production vs gdp">
            <a:extLst>
              <a:ext uri="{FF2B5EF4-FFF2-40B4-BE49-F238E27FC236}">
                <a16:creationId xmlns:a16="http://schemas.microsoft.com/office/drawing/2014/main" id="{FF1DB690-C6A0-4193-AFFF-751122484A6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42082" y="1887640"/>
            <a:ext cx="5755389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88A220F-95EC-4142-A353-31B9E1DC7978}"/>
              </a:ext>
            </a:extLst>
          </p:cNvPr>
          <p:cNvSpPr/>
          <p:nvPr/>
        </p:nvSpPr>
        <p:spPr>
          <a:xfrm>
            <a:off x="0" y="9016"/>
            <a:ext cx="12192000" cy="1341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4400" dirty="0"/>
              <a:t>CONTEXTO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48890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subTitle" idx="1"/>
          </p:nvPr>
        </p:nvSpPr>
        <p:spPr>
          <a:xfrm>
            <a:off x="783772" y="528517"/>
            <a:ext cx="10956445" cy="646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algn="l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ES" sz="3200" b="1" dirty="0">
                <a:solidFill>
                  <a:schemeClr val="bg1"/>
                </a:solidFill>
                <a:latin typeface="Raleway"/>
                <a:ea typeface="Raleway"/>
                <a:cs typeface="Raleway"/>
                <a:sym typeface="Raleway"/>
              </a:rPr>
              <a:t>¿De</a:t>
            </a:r>
            <a:r>
              <a:rPr lang="es-ES" sz="2800" dirty="0">
                <a:solidFill>
                  <a:schemeClr val="bg1"/>
                </a:solidFill>
              </a:rPr>
              <a:t> </a:t>
            </a:r>
            <a:r>
              <a:rPr lang="es-ES" sz="3200" b="1" dirty="0">
                <a:solidFill>
                  <a:schemeClr val="bg1"/>
                </a:solidFill>
                <a:latin typeface="Raleway"/>
                <a:ea typeface="Raleway"/>
                <a:cs typeface="Raleway"/>
                <a:sym typeface="Raleway"/>
              </a:rPr>
              <a:t>qué depende la generación de RRSS en Uruguay?</a:t>
            </a:r>
          </a:p>
          <a:p>
            <a:pPr algn="l">
              <a:buClr>
                <a:schemeClr val="dk1"/>
              </a:buClr>
              <a:buSzPct val="25000"/>
            </a:pPr>
            <a:endParaRPr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ct val="25000"/>
            </a:pPr>
            <a:endParaRPr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" name="3 Gráfico"/>
          <p:cNvGraphicFramePr>
            <a:graphicFrameLocks/>
          </p:cNvGraphicFramePr>
          <p:nvPr>
            <p:extLst/>
          </p:nvPr>
        </p:nvGraphicFramePr>
        <p:xfrm>
          <a:off x="4198242" y="1502735"/>
          <a:ext cx="5725479" cy="3789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12 CuadroTexto"/>
          <p:cNvSpPr txBox="1"/>
          <p:nvPr/>
        </p:nvSpPr>
        <p:spPr>
          <a:xfrm>
            <a:off x="1775521" y="2780929"/>
            <a:ext cx="1490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400" dirty="0"/>
              <a:t>Cantidad de RRSS</a:t>
            </a:r>
          </a:p>
          <a:p>
            <a:r>
              <a:rPr lang="es-UY" sz="1400" dirty="0"/>
              <a:t>Per cápita (</a:t>
            </a:r>
            <a:r>
              <a:rPr lang="es-UY" sz="1400" dirty="0" err="1"/>
              <a:t>Mdeo</a:t>
            </a:r>
            <a:r>
              <a:rPr lang="es-UY" sz="1400" dirty="0"/>
              <a:t>)</a:t>
            </a:r>
            <a:endParaRPr lang="en-US" sz="1400" dirty="0"/>
          </a:p>
        </p:txBody>
      </p:sp>
      <p:graphicFrame>
        <p:nvGraphicFramePr>
          <p:cNvPr id="11" name="4 Gráfico"/>
          <p:cNvGraphicFramePr>
            <a:graphicFrameLocks/>
          </p:cNvGraphicFramePr>
          <p:nvPr>
            <p:extLst/>
          </p:nvPr>
        </p:nvGraphicFramePr>
        <p:xfrm>
          <a:off x="4424517" y="4309731"/>
          <a:ext cx="5414145" cy="3158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16 CuadroTexto"/>
          <p:cNvSpPr txBox="1"/>
          <p:nvPr/>
        </p:nvSpPr>
        <p:spPr>
          <a:xfrm>
            <a:off x="1831651" y="5291918"/>
            <a:ext cx="1768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dirty="0"/>
              <a:t>PBI per cápita UY</a:t>
            </a:r>
          </a:p>
          <a:p>
            <a:r>
              <a:rPr lang="es-UY" sz="1400" dirty="0"/>
              <a:t>(constante)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8B711CC-953E-4504-A736-09B24108CD14}"/>
              </a:ext>
            </a:extLst>
          </p:cNvPr>
          <p:cNvSpPr/>
          <p:nvPr/>
        </p:nvSpPr>
        <p:spPr>
          <a:xfrm>
            <a:off x="0" y="9016"/>
            <a:ext cx="12192000" cy="1341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4400" dirty="0"/>
              <a:t>CONTEXTO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79810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7531E-6 L 0.00017 -0.32562 " pathEditMode="relative" rAng="0" ptsTypes="AA">
                                      <p:cBhvr>
                                        <p:cTn id="29" dur="5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/>
      <p:bldGraphic spid="11" grpId="0">
        <p:bldAsOne/>
      </p:bldGraphic>
      <p:bldGraphic spid="11" grpId="1">
        <p:bldAsOne/>
      </p:bldGraphic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CuadroTexto"/>
          <p:cNvSpPr txBox="1"/>
          <p:nvPr/>
        </p:nvSpPr>
        <p:spPr>
          <a:xfrm>
            <a:off x="2225688" y="3259232"/>
            <a:ext cx="2097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Cantidad de RRSS</a:t>
            </a:r>
          </a:p>
          <a:p>
            <a:r>
              <a:rPr lang="es-UY" dirty="0"/>
              <a:t>Per cápita por </a:t>
            </a:r>
            <a:r>
              <a:rPr lang="es-UY" dirty="0" err="1"/>
              <a:t>depto</a:t>
            </a:r>
            <a:endParaRPr lang="en-U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481430" y="5151290"/>
            <a:ext cx="1585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/>
              <a:t>PBI per cápita,</a:t>
            </a:r>
          </a:p>
          <a:p>
            <a:r>
              <a:rPr lang="es-UY" dirty="0"/>
              <a:t>Por </a:t>
            </a:r>
            <a:r>
              <a:rPr lang="es-UY" dirty="0" err="1"/>
              <a:t>depto</a:t>
            </a:r>
            <a:endParaRPr lang="es-UY" dirty="0"/>
          </a:p>
        </p:txBody>
      </p:sp>
      <p:graphicFrame>
        <p:nvGraphicFramePr>
          <p:cNvPr id="9" name="2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75444"/>
              </p:ext>
            </p:extLst>
          </p:nvPr>
        </p:nvGraphicFramePr>
        <p:xfrm>
          <a:off x="5106007" y="2217107"/>
          <a:ext cx="4941342" cy="3130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2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469080"/>
              </p:ext>
            </p:extLst>
          </p:nvPr>
        </p:nvGraphicFramePr>
        <p:xfrm>
          <a:off x="5322031" y="3979311"/>
          <a:ext cx="475252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A9D179EF-97E4-4094-B719-EE58076EAC90}"/>
              </a:ext>
            </a:extLst>
          </p:cNvPr>
          <p:cNvSpPr/>
          <p:nvPr/>
        </p:nvSpPr>
        <p:spPr>
          <a:xfrm>
            <a:off x="0" y="9016"/>
            <a:ext cx="12192000" cy="13414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4400" dirty="0"/>
              <a:t>CONTEXTO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67370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Graphic spid="9" grpId="0">
        <p:bldAsOne/>
      </p:bldGraphic>
      <p:bldGraphic spid="10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/>
        </p:nvSpPr>
        <p:spPr>
          <a:xfrm>
            <a:off x="664767" y="429933"/>
            <a:ext cx="10009200" cy="5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buClr>
                <a:srgbClr val="FFC000"/>
              </a:buClr>
              <a:buSzPts val="2000"/>
            </a:pPr>
            <a:r>
              <a:rPr lang="es-UY" sz="2667" b="1">
                <a:solidFill>
                  <a:srgbClr val="E9F3ED"/>
                </a:solidFill>
                <a:latin typeface="Raleway"/>
                <a:ea typeface="Raleway"/>
                <a:cs typeface="Raleway"/>
                <a:sym typeface="Raleway"/>
              </a:rPr>
              <a:t>SITUACIÓN DE LOS RESIDUOS EN URUGUAY  - 2017</a:t>
            </a:r>
            <a:endParaRPr sz="2667" b="1">
              <a:solidFill>
                <a:srgbClr val="E9F3ED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>
              <a:buClr>
                <a:srgbClr val="FFC000"/>
              </a:buClr>
              <a:buSzPts val="2000"/>
            </a:pPr>
            <a:r>
              <a:rPr lang="es-UY" sz="2400">
                <a:solidFill>
                  <a:srgbClr val="E9F3ED"/>
                </a:solidFill>
                <a:latin typeface="Raleway"/>
                <a:ea typeface="Raleway"/>
                <a:cs typeface="Raleway"/>
                <a:sym typeface="Raleway"/>
              </a:rPr>
              <a:t>Datos País - Toneladas de Residuos a nivel país</a:t>
            </a:r>
            <a:endParaRPr sz="2400">
              <a:solidFill>
                <a:srgbClr val="E9F3ED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000" y="1369934"/>
            <a:ext cx="10745128" cy="5488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21200" y="360435"/>
            <a:ext cx="1562867" cy="15628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/>
        </p:nvSpPr>
        <p:spPr>
          <a:xfrm>
            <a:off x="2467964" y="678847"/>
            <a:ext cx="10096400" cy="5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just">
              <a:buClr>
                <a:srgbClr val="FFC000"/>
              </a:buClr>
              <a:buSzPts val="2000"/>
            </a:pPr>
            <a:r>
              <a:rPr lang="es-UY" sz="2667" b="1" dirty="0">
                <a:solidFill>
                  <a:srgbClr val="E9F3ED"/>
                </a:solidFill>
                <a:latin typeface="Raleway"/>
                <a:ea typeface="Raleway"/>
                <a:cs typeface="Raleway"/>
                <a:sym typeface="Raleway"/>
              </a:rPr>
              <a:t>SITUACIÓN DE LOS RESIDUOS URUGUAY 2017</a:t>
            </a:r>
            <a:endParaRPr sz="2667" b="1" dirty="0">
              <a:solidFill>
                <a:srgbClr val="E9F3ED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4" name="Shape 194"/>
          <p:cNvSpPr txBox="1"/>
          <p:nvPr/>
        </p:nvSpPr>
        <p:spPr>
          <a:xfrm>
            <a:off x="2428419" y="1162043"/>
            <a:ext cx="9430000" cy="4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es-UY" sz="2400">
                <a:solidFill>
                  <a:srgbClr val="E9F3ED"/>
                </a:solidFill>
                <a:latin typeface="Raleway"/>
                <a:ea typeface="Raleway"/>
                <a:cs typeface="Raleway"/>
                <a:sym typeface="Raleway"/>
              </a:rPr>
              <a:t>Tasas de recuperación de RSI y RE</a:t>
            </a:r>
            <a:endParaRPr sz="2400">
              <a:solidFill>
                <a:srgbClr val="E9F3ED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195" name="Shape 195"/>
          <p:cNvGraphicFramePr/>
          <p:nvPr>
            <p:extLst/>
          </p:nvPr>
        </p:nvGraphicFramePr>
        <p:xfrm>
          <a:off x="1230745" y="2096839"/>
          <a:ext cx="9730509" cy="457767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047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2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532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400" b="1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Tipo de Residuo</a:t>
                      </a:r>
                      <a:endParaRPr sz="2400" b="1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400" b="1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% de recuperación (DINAMA y otros)</a:t>
                      </a:r>
                      <a:endParaRPr sz="2400" b="1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56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RSI (DINAMA)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63% </a:t>
                      </a:r>
                      <a:endParaRPr sz="200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56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Baterías de plomo ácido (D)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9,9% (2013) - 97,7% (2016)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56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Aceite Lubricante (D)</a:t>
                      </a:r>
                      <a:endParaRPr sz="200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10,3% (2013) - 17,5% (2015)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56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Envases fitosanitarios (CTplas)  </a:t>
                      </a:r>
                      <a:endParaRPr sz="200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40% (PEBD, PEAD, PP)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4556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NFU (Reciclo)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Se estima 85% (Contando pasivo)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560"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RAEE (CEGRU)</a:t>
                      </a:r>
                      <a:endParaRPr sz="200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UY" sz="2000" dirty="0">
                          <a:solidFill>
                            <a:srgbClr val="E9F3ED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2,9% (887/32.000 T)</a:t>
                      </a:r>
                      <a:endParaRPr sz="2000" dirty="0">
                        <a:solidFill>
                          <a:srgbClr val="E9F3ED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121900" marR="121900" marT="121900" marB="121900">
                    <a:lnL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E9F3E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6" name="Shape 1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21200" y="360435"/>
            <a:ext cx="1562867" cy="15628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/>
        </p:nvSpPr>
        <p:spPr>
          <a:xfrm>
            <a:off x="476211" y="571480"/>
            <a:ext cx="11372800" cy="13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rgbClr val="000000"/>
              </a:buClr>
              <a:buSzPts val="2400"/>
            </a:pPr>
            <a:endParaRPr sz="3200" b="1">
              <a:solidFill>
                <a:srgbClr val="FFC7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2" name="Shape 202"/>
          <p:cNvSpPr txBox="1"/>
          <p:nvPr/>
        </p:nvSpPr>
        <p:spPr>
          <a:xfrm>
            <a:off x="1428833" y="577233"/>
            <a:ext cx="9010400" cy="5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>
              <a:buClr>
                <a:srgbClr val="FFC000"/>
              </a:buClr>
              <a:buSzPts val="2000"/>
            </a:pPr>
            <a:r>
              <a:rPr lang="es-UY" sz="2667" b="1" dirty="0">
                <a:solidFill>
                  <a:srgbClr val="266D78"/>
                </a:solidFill>
                <a:latin typeface="Raleway"/>
                <a:ea typeface="Raleway"/>
                <a:cs typeface="Raleway"/>
                <a:sym typeface="Raleway"/>
              </a:rPr>
              <a:t>TASAS DE RECUPERACIÓN DE MATERIALES</a:t>
            </a:r>
            <a:endParaRPr sz="2667" b="1" dirty="0">
              <a:solidFill>
                <a:srgbClr val="266D78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402" y="1432634"/>
            <a:ext cx="10217199" cy="5425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4B90E-2291-4DB6-83F8-98337AEB6D2C}"/>
              </a:ext>
            </a:extLst>
          </p:cNvPr>
          <p:cNvSpPr txBox="1">
            <a:spLocks/>
          </p:cNvSpPr>
          <p:nvPr/>
        </p:nvSpPr>
        <p:spPr>
          <a:xfrm>
            <a:off x="1803061" y="687173"/>
            <a:ext cx="9197873" cy="159046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dirty="0"/>
              <a:t>Tasas de recuperación de plásticos Uruguay </a:t>
            </a:r>
            <a:br>
              <a:rPr lang="es-ES" sz="3600" dirty="0"/>
            </a:br>
            <a:r>
              <a:rPr lang="es-ES" sz="2800" dirty="0"/>
              <a:t>(Fuente: </a:t>
            </a:r>
            <a:r>
              <a:rPr lang="es-ES" sz="2800" dirty="0" err="1"/>
              <a:t>Ctplas</a:t>
            </a:r>
            <a:r>
              <a:rPr lang="es-ES" sz="2800" dirty="0"/>
              <a:t> 2017)</a:t>
            </a:r>
            <a:endParaRPr lang="es-ES" sz="36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90BC52D-5B2D-4EC9-9846-FE6CD492E2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862273"/>
              </p:ext>
            </p:extLst>
          </p:nvPr>
        </p:nvGraphicFramePr>
        <p:xfrm>
          <a:off x="2917776" y="2594222"/>
          <a:ext cx="6356448" cy="278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6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726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100" b="1" i="0" u="none" strike="noStrike" cap="none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Porcentaje</a:t>
                      </a:r>
                      <a:r>
                        <a:rPr lang="es-ES" sz="2100" b="1" i="0" u="none" strike="noStrike" cap="none" baseline="0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 de recuperación de plásticos </a:t>
                      </a:r>
                      <a:r>
                        <a:rPr lang="es-ES" sz="1800" b="1" i="0" u="none" strike="noStrike" cap="none" baseline="0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(recuperado / </a:t>
                      </a:r>
                      <a:r>
                        <a:rPr lang="es-ES" sz="1800" b="1" i="0" u="none" strike="noStrike" cap="none" baseline="0" dirty="0" err="1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importaci</a:t>
                      </a:r>
                      <a:r>
                        <a:rPr lang="es-UY" sz="1800" b="1" i="0" u="none" strike="noStrike" cap="none" baseline="0" dirty="0" err="1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ón</a:t>
                      </a:r>
                      <a:r>
                        <a:rPr lang="es-UY" sz="1800" b="1" i="0" u="none" strike="noStrike" cap="none" baseline="0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 neta de MP y </a:t>
                      </a:r>
                      <a:r>
                        <a:rPr lang="es-UY" sz="1800" b="1" i="0" u="none" strike="noStrike" cap="none" baseline="0" dirty="0" err="1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Prod</a:t>
                      </a:r>
                      <a:r>
                        <a:rPr lang="es-UY" sz="1800" b="1" i="0" u="none" strike="noStrike" cap="none" baseline="0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sym typeface="Calibri"/>
                        </a:rPr>
                        <a:t> semi terminados)</a:t>
                      </a:r>
                      <a:endParaRPr lang="es-ES" sz="1800" b="1" i="0" u="none" strike="noStrike" cap="none" baseline="0" dirty="0">
                        <a:solidFill>
                          <a:schemeClr val="bg1"/>
                        </a:solidFill>
                        <a:latin typeface="Cambria" panose="02040503050406030204" pitchFamily="18" charset="0"/>
                        <a:sym typeface="Calibri"/>
                      </a:endParaRPr>
                    </a:p>
                  </a:txBody>
                  <a:tcPr marL="68580" marR="68580" marT="34290" marB="34290" anchor="ctr">
                    <a:solidFill>
                      <a:srgbClr val="1C44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UY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UY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332">
                <a:tc>
                  <a:txBody>
                    <a:bodyPr/>
                    <a:lstStyle/>
                    <a:p>
                      <a:pPr algn="ctr"/>
                      <a:r>
                        <a:rPr lang="es-UY" sz="2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PEAD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PEBD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UY" sz="21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PET (*)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1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21,5%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25,3%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16,7%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15,7%</a:t>
                      </a:r>
                    </a:p>
                  </a:txBody>
                  <a:tcPr marL="64294" marR="7144" marT="7144" marB="3429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774">
                <a:tc gridSpan="4">
                  <a:txBody>
                    <a:bodyPr/>
                    <a:lstStyle/>
                    <a:p>
                      <a:endParaRPr lang="es-ES" sz="11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i="0" u="none" strike="noStrike" kern="1200" cap="none" dirty="0">
                          <a:solidFill>
                            <a:schemeClr val="bg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REAL (estimado)</a:t>
                      </a:r>
                    </a:p>
                  </a:txBody>
                  <a:tcPr marL="64294" marR="7144" marT="7144" marB="34290" anchor="b">
                    <a:solidFill>
                      <a:srgbClr val="1C443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85725" marR="9525" marT="9525" anchor="b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85725" marR="9525" marT="9525" anchor="b"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 marL="85725" marR="9525" marT="9525" anchor="b"/>
                </a:tc>
                <a:extLst>
                  <a:ext uri="{0D108BD9-81ED-4DB2-BD59-A6C34878D82A}">
                    <a16:rowId xmlns:a16="http://schemas.microsoft.com/office/drawing/2014/main" val="2093534550"/>
                  </a:ext>
                </a:extLst>
              </a:tr>
              <a:tr h="4071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13%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64294" marR="7144" marT="7144" marB="3429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i="0" u="none" strike="noStrike" kern="1200" cap="none" dirty="0">
                          <a:solidFill>
                            <a:schemeClr val="accent1"/>
                          </a:solidFill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15,7%</a:t>
                      </a:r>
                    </a:p>
                  </a:txBody>
                  <a:tcPr marL="64294" marR="7144" marT="7144" marB="34290" anchor="b"/>
                </a:tc>
                <a:extLst>
                  <a:ext uri="{0D108BD9-81ED-4DB2-BD59-A6C34878D82A}">
                    <a16:rowId xmlns:a16="http://schemas.microsoft.com/office/drawing/2014/main" val="2645510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661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4985</TotalTime>
  <Words>652</Words>
  <Application>Microsoft Office PowerPoint</Application>
  <PresentationFormat>Panorámica</PresentationFormat>
  <Paragraphs>131</Paragraphs>
  <Slides>27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8" baseType="lpstr">
      <vt:lpstr>Arial</vt:lpstr>
      <vt:lpstr>Calibri</vt:lpstr>
      <vt:lpstr>Calibri Light</vt:lpstr>
      <vt:lpstr>Cambria</vt:lpstr>
      <vt:lpstr>Economica</vt:lpstr>
      <vt:lpstr>Lato</vt:lpstr>
      <vt:lpstr>Lato Black</vt:lpstr>
      <vt:lpstr>Raleway</vt:lpstr>
      <vt:lpstr>Raleway Medium</vt:lpstr>
      <vt:lpstr>Raleway SemiBold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Reciclabilidad </vt:lpstr>
      <vt:lpstr>Cuándo es posible el reciclaje?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MEJOR AMBIENTE MEJOR PAÍS  Mayo 2019</dc:title>
  <dc:creator>Usuario</dc:creator>
  <cp:lastModifiedBy>Usuario</cp:lastModifiedBy>
  <cp:revision>63</cp:revision>
  <dcterms:created xsi:type="dcterms:W3CDTF">2019-05-14T18:43:26Z</dcterms:created>
  <dcterms:modified xsi:type="dcterms:W3CDTF">2019-05-31T17:33:04Z</dcterms:modified>
</cp:coreProperties>
</file>